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6" r:id="rId4"/>
    <p:sldId id="260" r:id="rId5"/>
    <p:sldId id="261" r:id="rId6"/>
    <p:sldId id="262" r:id="rId7"/>
    <p:sldId id="263" r:id="rId8"/>
    <p:sldId id="259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A3F6D-4DE2-294D-A455-221949433E09}" v="2" dt="2024-06-29T15:05:14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F5BB9-F5B4-4727-9DDC-1470B9AC91AD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F58C2-FCC1-49DC-AAD3-A3FB8AC3E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4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7344491-E08F-4FCD-9DBF-D1961586AFA9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26F8-CC4A-4E66-B37D-08629A02AEF6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5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FD5D206-8AD4-410B-9F81-3BFF2AB3BC58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1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8299-3E48-4C8F-8A90-295D5A120EC7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96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3EB932-1FC6-4554-A3D1-513B325B8CC0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7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A98B045-C26D-495E-B156-E11583A8EC8F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9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56B6ACD-2FD6-4BBD-B546-7966BD01C520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4E90-E560-467C-903B-351DD39DD247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8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AC2BCA-27D7-4D9F-B1D8-721BEC4549F8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26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4DF6-8D70-4223-84BF-3235257A2B71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9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A7B37DD-7BC9-46FF-BE16-74833947F459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7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FFAF-8147-47C0-B4CC-62C3128D573C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3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5121-8BAA-479D-9C5A-F28616780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749" y="1680271"/>
            <a:ext cx="8679915" cy="1748729"/>
          </a:xfrm>
        </p:spPr>
        <p:txBody>
          <a:bodyPr>
            <a:normAutofit/>
          </a:bodyPr>
          <a:lstStyle/>
          <a:p>
            <a:r>
              <a:rPr lang="en-US" sz="4000" dirty="0"/>
              <a:t>Contract Administration and Claims Procedures for Design Professionals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5CDAD-9A1C-43E5-B80D-CBE218482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Prof. Carl </a:t>
            </a:r>
            <a:r>
              <a:rPr lang="en-US" dirty="0" err="1"/>
              <a:t>Circo</a:t>
            </a:r>
            <a:r>
              <a:rPr lang="en-US" dirty="0"/>
              <a:t>, Ben J. </a:t>
            </a:r>
            <a:r>
              <a:rPr lang="en-US" dirty="0" err="1"/>
              <a:t>Altheimer</a:t>
            </a:r>
            <a:r>
              <a:rPr lang="en-US" dirty="0"/>
              <a:t> Professor of Legal Advocacy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79163-0685-48B1-B2FB-199E5AAA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2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9294-D0CE-4627-B4A2-8D966C3B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07F6C-E128-468A-AAD0-67F1B13C3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Owners who lack sufficient construction experience often need a design professional or construction manager to provide contract administration services.</a:t>
            </a:r>
          </a:p>
          <a:p>
            <a:r>
              <a:rPr lang="en-US" sz="2400" dirty="0"/>
              <a:t>Contract administration services vary depending on the project delivery system being used.</a:t>
            </a:r>
          </a:p>
          <a:p>
            <a:r>
              <a:rPr lang="en-US" sz="2400" dirty="0"/>
              <a:t>Contract administration services provided by professionals are generally subject to a professional duty of care.</a:t>
            </a:r>
          </a:p>
          <a:p>
            <a:r>
              <a:rPr lang="en-US" sz="2400" dirty="0"/>
              <a:t>The details of contract administration are negotiable as a matter of contract.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06CAE-DE42-4D06-8AD6-33F2733F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3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465F-3D36-4C77-B80D-7379C72C3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200E2-1313-445E-86C4-6DB48B093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Common tasks that design professionals and construction managers perform during the contract administration period.</a:t>
            </a:r>
          </a:p>
          <a:p>
            <a:r>
              <a:rPr lang="en-US" sz="2400" dirty="0"/>
              <a:t>Contract administration under the standard AIA approach for the design-bid-build delivery system.</a:t>
            </a:r>
          </a:p>
          <a:p>
            <a:r>
              <a:rPr lang="en-US" sz="2400" dirty="0"/>
              <a:t>Alternative procedures for informally resolving common claims that arise during construction.</a:t>
            </a:r>
          </a:p>
          <a:p>
            <a:r>
              <a:rPr lang="en-US" sz="2400" dirty="0"/>
              <a:t>Potential liability risks that contract administration creates for design professionals and construction managers.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E463-C2D4-42CF-B203-625F5C8F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6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187B9-3917-41A2-BC92-074150F43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contract administration?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C52ED-4412-4327-93C3-138282C53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“Contract administration” usually refers to a wide range of activities that assist the owner in its contractual relationship with the general contractor, such as:</a:t>
            </a:r>
          </a:p>
          <a:p>
            <a:pPr lvl="1"/>
            <a:r>
              <a:rPr lang="en-US" sz="2000" dirty="0"/>
              <a:t>providing information to the contractor.</a:t>
            </a:r>
          </a:p>
          <a:p>
            <a:pPr lvl="1"/>
            <a:r>
              <a:rPr lang="en-US" sz="2000" dirty="0"/>
              <a:t>inspecting the progress of construction.</a:t>
            </a:r>
          </a:p>
          <a:p>
            <a:pPr lvl="1"/>
            <a:r>
              <a:rPr lang="en-US" sz="2000" dirty="0"/>
              <a:t>preparing documents in connection with changes to the work.</a:t>
            </a:r>
          </a:p>
          <a:p>
            <a:pPr lvl="1"/>
            <a:r>
              <a:rPr lang="en-US" sz="2000" dirty="0"/>
              <a:t>authorizing payments to the contractor.</a:t>
            </a:r>
          </a:p>
          <a:p>
            <a:pPr lvl="1"/>
            <a:r>
              <a:rPr lang="en-US" sz="2000" dirty="0"/>
              <a:t>informally helping to resolve claims between the owner and the contractor.</a:t>
            </a:r>
          </a:p>
          <a:p>
            <a:r>
              <a:rPr lang="en-US" sz="2400" dirty="0"/>
              <a:t>AIA A201 (General Conditions) provides for contract administration as commonly provided by O’s design professional.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2F031-046C-4CAF-A7A8-56EE46C3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2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76F9-B0D9-4F0F-8A64-87D4A223A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AIA general conditions approach</a:t>
            </a:r>
            <a:br>
              <a:rPr lang="en-US" dirty="0"/>
            </a:br>
            <a:br>
              <a:rPr lang="en-US" dirty="0"/>
            </a:br>
            <a:r>
              <a:rPr lang="en-US" sz="3300" dirty="0"/>
              <a:t>Article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362B4-FEBD-4EAD-9F2D-661AC919E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Article 4—Administration of the contract.</a:t>
            </a:r>
          </a:p>
          <a:p>
            <a:pPr lvl="1"/>
            <a:r>
              <a:rPr lang="en-US" sz="2000" dirty="0"/>
              <a:t>A represents O for contract administration purposes.</a:t>
            </a:r>
          </a:p>
          <a:p>
            <a:pPr lvl="1"/>
            <a:r>
              <a:rPr lang="en-US" sz="2000" dirty="0"/>
              <a:t>Periodic site visits.</a:t>
            </a:r>
          </a:p>
          <a:p>
            <a:pPr lvl="1"/>
            <a:r>
              <a:rPr lang="en-US" sz="2000" dirty="0"/>
              <a:t>Conduit for O-C communications.</a:t>
            </a:r>
          </a:p>
          <a:p>
            <a:pPr lvl="1"/>
            <a:r>
              <a:rPr lang="en-US" sz="2000" dirty="0"/>
              <a:t>Review and approval of submittals.</a:t>
            </a:r>
          </a:p>
          <a:p>
            <a:pPr lvl="1"/>
            <a:r>
              <a:rPr lang="en-US" sz="2000" dirty="0"/>
              <a:t>Responds to requests for information &amp; interprets contract documents.</a:t>
            </a:r>
          </a:p>
          <a:p>
            <a:pPr lvl="1"/>
            <a:r>
              <a:rPr lang="en-US" sz="2000" dirty="0"/>
              <a:t>Discretion on matters relating to aesthetics.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63729-125F-4C31-BEBD-9983CD53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3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E480-0CDF-4091-8F1E-DB300A1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AIA general conditions approach</a:t>
            </a:r>
            <a:br>
              <a:rPr lang="en-US" dirty="0"/>
            </a:br>
            <a:br>
              <a:rPr lang="en-US" dirty="0"/>
            </a:br>
            <a:r>
              <a:rPr lang="en-US" sz="3300" dirty="0"/>
              <a:t>Article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FF666-8F66-4426-8BBF-C573EBF92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Article 7—Administration relating to changes.</a:t>
            </a:r>
          </a:p>
          <a:p>
            <a:pPr lvl="1"/>
            <a:r>
              <a:rPr lang="en-US" sz="2000" dirty="0"/>
              <a:t>A prepares change orders and construction change directives.</a:t>
            </a:r>
          </a:p>
          <a:p>
            <a:pPr lvl="1"/>
            <a:r>
              <a:rPr lang="en-US" sz="2000" dirty="0"/>
              <a:t>For construction change directives, if necessary, A determines adjustment to contract sum.</a:t>
            </a:r>
          </a:p>
          <a:p>
            <a:pPr lvl="1"/>
            <a:r>
              <a:rPr lang="en-US" sz="2000" dirty="0"/>
              <a:t>A has authority to order minor changes.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568A9-5F20-4195-9067-41974739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72C02-645B-4452-8D86-70E9CBE69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AIA general conditions approach</a:t>
            </a:r>
            <a:br>
              <a:rPr lang="en-US" dirty="0"/>
            </a:br>
            <a:br>
              <a:rPr lang="en-US" dirty="0"/>
            </a:br>
            <a:r>
              <a:rPr lang="en-US" sz="3300" dirty="0"/>
              <a:t>Article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DDAC-C74B-4BD9-B2A3-F03B48FA0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407" y="1044725"/>
            <a:ext cx="6281873" cy="5248622"/>
          </a:xfrm>
        </p:spPr>
        <p:txBody>
          <a:bodyPr/>
          <a:lstStyle/>
          <a:p>
            <a:r>
              <a:rPr lang="en-US" sz="2400" dirty="0"/>
              <a:t>Article 9—Administration relating to payments and completion.</a:t>
            </a:r>
          </a:p>
          <a:p>
            <a:pPr lvl="1"/>
            <a:r>
              <a:rPr lang="en-US" sz="2000" dirty="0"/>
              <a:t>A reviews C’s schedule of values.</a:t>
            </a:r>
          </a:p>
          <a:p>
            <a:pPr lvl="1"/>
            <a:r>
              <a:rPr lang="en-US" sz="2000" dirty="0"/>
              <a:t>A reviews C’s applications for progress payments &amp; issues certificates for payment.</a:t>
            </a:r>
          </a:p>
          <a:p>
            <a:pPr lvl="1"/>
            <a:r>
              <a:rPr lang="en-US" sz="2000" dirty="0"/>
              <a:t>A has authority to withhold payments as O’s representative.</a:t>
            </a:r>
          </a:p>
          <a:p>
            <a:pPr lvl="1"/>
            <a:r>
              <a:rPr lang="en-US" sz="2000" dirty="0"/>
              <a:t>A determines dates of substantial completion and final completion based on inspections.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AADA2-4869-4377-9E1F-DE2F8638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7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1895-821E-47D3-AB22-273405E0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AIA general conditions approach</a:t>
            </a:r>
            <a:br>
              <a:rPr lang="en-US" dirty="0"/>
            </a:br>
            <a:br>
              <a:rPr lang="en-US" dirty="0"/>
            </a:br>
            <a:r>
              <a:rPr lang="en-US" sz="3300" dirty="0"/>
              <a:t>Section 14 and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50223-D500-4F2B-B306-79EE4EB8E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Section 14.2—termination of contractor for cause.</a:t>
            </a:r>
          </a:p>
          <a:p>
            <a:pPr lvl="1"/>
            <a:r>
              <a:rPr lang="en-US" sz="2000" dirty="0"/>
              <a:t>The Initial Decision Maker (often A) certifies that sufficient cause exists to justify terminating C for cause.</a:t>
            </a:r>
          </a:p>
          <a:p>
            <a:r>
              <a:rPr lang="en-US" sz="2400" dirty="0"/>
              <a:t>Section 15.1—Any claim by either O or C must be submitted to the Initial Decision Maker.</a:t>
            </a:r>
          </a:p>
          <a:p>
            <a:r>
              <a:rPr lang="en-US" sz="2400" dirty="0"/>
              <a:t>Section 15.2—Claims are decided by the Initial Decision Maker.</a:t>
            </a:r>
          </a:p>
          <a:p>
            <a:pPr lvl="1"/>
            <a:r>
              <a:rPr lang="en-US" sz="2000" dirty="0"/>
              <a:t>Initial Decision Maker investigates and issues a decision on the claim if possible.</a:t>
            </a:r>
          </a:p>
          <a:p>
            <a:pPr lvl="1"/>
            <a:r>
              <a:rPr lang="en-US" sz="2000" dirty="0"/>
              <a:t>The decision is subject to mediation or more formal dispute resolution procedures at either party’s request.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B08BF-BBD2-42AC-97FC-A52818C7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9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3E4D-4CFB-4B41-91A2-575E53DD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administration varies with the delivery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9467-92BA-4590-962F-69E5AAFC8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8" y="640080"/>
            <a:ext cx="6897894" cy="5731768"/>
          </a:xfrm>
        </p:spPr>
        <p:txBody>
          <a:bodyPr>
            <a:normAutofit fontScale="55000" lnSpcReduction="20000"/>
          </a:bodyPr>
          <a:lstStyle/>
          <a:p>
            <a:r>
              <a:rPr lang="en-US" sz="2900" dirty="0"/>
              <a:t>The project design professional commonly provides contract administration for the owner in design-bid-build system or in construction manager at risk system.</a:t>
            </a:r>
          </a:p>
          <a:p>
            <a:r>
              <a:rPr lang="en-US" sz="2900" dirty="0"/>
              <a:t>EJCDC document C-700 (engineering organizations’ general conditions form) gives the project engineer a contract administration role similar to the architect’s under A201.</a:t>
            </a:r>
          </a:p>
          <a:p>
            <a:r>
              <a:rPr lang="en-US" sz="2900" dirty="0"/>
              <a:t>A construction manager as agent may take over or share contract administration responsibilities that a design professional performs in design-bid-build.</a:t>
            </a:r>
          </a:p>
          <a:p>
            <a:r>
              <a:rPr lang="en-US" sz="2900" dirty="0"/>
              <a:t>In public contracts, the owner’s contracting officer often functions as the contract administrator.</a:t>
            </a:r>
          </a:p>
          <a:p>
            <a:r>
              <a:rPr lang="en-US" sz="2900" dirty="0"/>
              <a:t>There may be no independent contract administration role under a design-build delivery system.</a:t>
            </a:r>
          </a:p>
          <a:p>
            <a:r>
              <a:rPr lang="en-US" sz="2900" dirty="0"/>
              <a:t>Alternatives to the AIA approach for informal claims management include an independent project neutral or a dispute resolution board.</a:t>
            </a:r>
          </a:p>
          <a:p>
            <a:pPr lvl="0"/>
            <a:r>
              <a:rPr lang="en-US" sz="2900" dirty="0"/>
              <a:t>Contract administration is a matter of negotiation.  There are no hard and fast rules, especially when the parties use a delivery system other than design-bid-build.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6F11E-C3D6-4727-B479-C3A26ED7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1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75AEF-C858-4D62-AAF6-5D45297E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administration as professional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9F9FA-D439-49F4-8367-39336CE52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Most contract administration services by a construction industry professional are professional services.</a:t>
            </a:r>
          </a:p>
          <a:p>
            <a:pPr lvl="1"/>
            <a:r>
              <a:rPr lang="en-US" sz="1800" dirty="0"/>
              <a:t>In relation to O, these services must be provided in accordance with the applicable professional standard of care (architect, engineer, construction manager).</a:t>
            </a:r>
          </a:p>
          <a:p>
            <a:pPr lvl="1"/>
            <a:r>
              <a:rPr lang="en-US" sz="1800" dirty="0"/>
              <a:t>Other potential liability (e.g., to third parties) based on contract administrative services will be determined under these principles (which are beyond the scope of this presentation):</a:t>
            </a:r>
          </a:p>
          <a:p>
            <a:pPr lvl="2"/>
            <a:r>
              <a:rPr lang="en-US" sz="1600" dirty="0"/>
              <a:t>Agency law principles may apply to certain services (e.g., approvals).</a:t>
            </a:r>
          </a:p>
          <a:p>
            <a:pPr lvl="2"/>
            <a:r>
              <a:rPr lang="en-US" sz="1600" dirty="0"/>
              <a:t>Quasi-judicial immunity may apply to certain services (e.g., claims decisions).</a:t>
            </a:r>
          </a:p>
          <a:p>
            <a:pPr lvl="2"/>
            <a:r>
              <a:rPr lang="en-US" sz="1600" dirty="0"/>
              <a:t>Certification or recommendation to terminate C carries relatively high risk of liability (especially for tortious interference with contract).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1BFE6-C8A4-490E-B542-6FF989DF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6421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9c742c4-e61c-4fa5-be89-a3cb566a80d1}" enabled="0" method="" siteId="{79c742c4-e61c-4fa5-be89-a3cb566a80d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303</TotalTime>
  <Words>788</Words>
  <Application>Microsoft Macintosh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Rockwell</vt:lpstr>
      <vt:lpstr>Wingdings</vt:lpstr>
      <vt:lpstr>Atlas</vt:lpstr>
      <vt:lpstr>Contract Administration and Claims Procedures for Design Professionals</vt:lpstr>
      <vt:lpstr>Topics covered</vt:lpstr>
      <vt:lpstr>What is contract administration?</vt:lpstr>
      <vt:lpstr>AIA general conditions approach  Article 4</vt:lpstr>
      <vt:lpstr>AIA general conditions approach  Article 7</vt:lpstr>
      <vt:lpstr>AIA general conditions approach  Article 9</vt:lpstr>
      <vt:lpstr>AIA general conditions approach  Section 14 and 15</vt:lpstr>
      <vt:lpstr>Contract administration varies with the delivery system</vt:lpstr>
      <vt:lpstr>Contract administration as professional service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Construction</dc:title>
  <dc:creator>Carl J. Circo</dc:creator>
  <cp:lastModifiedBy>Bailey Lovett</cp:lastModifiedBy>
  <cp:revision>39</cp:revision>
  <dcterms:created xsi:type="dcterms:W3CDTF">2019-02-02T00:23:26Z</dcterms:created>
  <dcterms:modified xsi:type="dcterms:W3CDTF">2024-07-10T15:39:04Z</dcterms:modified>
</cp:coreProperties>
</file>