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6" r:id="rId6"/>
    <p:sldId id="268" r:id="rId7"/>
    <p:sldId id="269" r:id="rId8"/>
    <p:sldId id="271" r:id="rId9"/>
    <p:sldId id="272" r:id="rId10"/>
    <p:sldId id="260" r:id="rId11"/>
    <p:sldId id="262" r:id="rId12"/>
    <p:sldId id="263" r:id="rId13"/>
    <p:sldId id="261" r:id="rId14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A8C731-7722-1346-B5B6-9469CA72C7C1}" v="20" dt="2024-06-29T15:04:3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215A8-D62E-4ECA-836B-E8B096EC01A8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71A7C-EC6D-4CC5-A5D8-FAEFE4F1D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17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C77A971-95E6-4FAC-9C8C-A9BDB97BEB56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9366C62-3DF5-4C74-A09C-8B21ECCB1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9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C4B9B18-B787-45BB-BC3D-4FC5211621FC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1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DFE-9993-4BFF-A0D4-F66E9E7765B0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08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9373B03-C203-4DFF-A0C4-BC2F82EA57B1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78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8829-2060-4E08-A8CC-05C95CCE6441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34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65FC2CE-C066-442F-9F99-2120E06442FC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36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AB992DB-198F-4A81-BFD6-F72F386D6BB3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C18266C-6D2B-42F8-A682-99F5C5BF325D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3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FAD-2343-4330-814B-AB29F968F9BA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694D443-EA9B-4E05-A609-0E577524C254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5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0DC60-F442-458E-B460-8A456F65BF05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783BBD5-6A7D-482F-AC98-E47A80F2B1A2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4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87A06-719C-402C-9707-93A1D53BCAFF}" type="datetime1">
              <a:rPr lang="en-US" smtClean="0"/>
              <a:t>7/10/24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8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7" y="1629147"/>
            <a:ext cx="8679915" cy="1748729"/>
          </a:xfrm>
        </p:spPr>
        <p:txBody>
          <a:bodyPr>
            <a:normAutofit/>
          </a:bodyPr>
          <a:lstStyle/>
          <a:p>
            <a:r>
              <a:rPr lang="en-US" sz="4000" dirty="0"/>
              <a:t>Contractor Selection, Bidding, &amp; pricing alternatives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Construction Law Practice</a:t>
            </a:r>
          </a:p>
          <a:p>
            <a:r>
              <a:rPr lang="en-US" dirty="0"/>
              <a:t>Prof. Carl </a:t>
            </a:r>
            <a:r>
              <a:rPr lang="en-US" dirty="0" err="1"/>
              <a:t>Circo</a:t>
            </a:r>
            <a:r>
              <a:rPr lang="en-US" dirty="0"/>
              <a:t>, Ben J. </a:t>
            </a:r>
            <a:r>
              <a:rPr lang="en-US" dirty="0" err="1"/>
              <a:t>Altheimer</a:t>
            </a:r>
            <a:r>
              <a:rPr lang="en-US" dirty="0"/>
              <a:t> Professor of Legal Advocacy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56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pricing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Estimates often operate as caps, subject to adjustment with O’s consent.</a:t>
            </a:r>
          </a:p>
          <a:p>
            <a:r>
              <a:rPr lang="en-US" sz="2400" dirty="0"/>
              <a:t>Guaranteed maximum price (GMP) contracts blend cost-plus pricing with a stipulated sum element.</a:t>
            </a:r>
          </a:p>
          <a:p>
            <a:r>
              <a:rPr lang="en-US" sz="2400" dirty="0"/>
              <a:t>Related concepts:</a:t>
            </a:r>
          </a:p>
          <a:p>
            <a:pPr lvl="1"/>
            <a:r>
              <a:rPr lang="en-US" sz="2000" dirty="0"/>
              <a:t>Unit pricing;</a:t>
            </a:r>
          </a:p>
          <a:p>
            <a:pPr lvl="1"/>
            <a:r>
              <a:rPr lang="en-US" sz="2000" dirty="0"/>
              <a:t>VEQ clauses;</a:t>
            </a:r>
          </a:p>
          <a:p>
            <a:pPr lvl="1"/>
            <a:r>
              <a:rPr lang="en-US" sz="2000" dirty="0"/>
              <a:t>Unbalanced bidding;</a:t>
            </a:r>
          </a:p>
          <a:p>
            <a:pPr lvl="1"/>
            <a:r>
              <a:rPr lang="en-US" sz="2000" dirty="0"/>
              <a:t>Change order pricing;</a:t>
            </a:r>
          </a:p>
          <a:p>
            <a:pPr lvl="1"/>
            <a:r>
              <a:rPr lang="en-US" sz="2000" dirty="0"/>
              <a:t>Allowances, contingencies, budgets, audit rights.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65A9-AF88-4E19-AB97-6229F1380A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9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Competitive bidding is mandatory for many public projects.</a:t>
            </a:r>
          </a:p>
          <a:p>
            <a:pPr lvl="1"/>
            <a:r>
              <a:rPr lang="en-US" sz="2000" dirty="0"/>
              <a:t>Statutes and regulations vary depending on the public agency involved.</a:t>
            </a:r>
          </a:p>
          <a:p>
            <a:pPr lvl="1"/>
            <a:r>
              <a:rPr lang="en-US" sz="2000" dirty="0"/>
              <a:t>Exceptions may apply to projects below a threshold dollar amount.</a:t>
            </a:r>
          </a:p>
          <a:p>
            <a:pPr lvl="1"/>
            <a:r>
              <a:rPr lang="en-US" sz="2000" dirty="0"/>
              <a:t>Bidders must usually submit bid bonds with their bids.</a:t>
            </a:r>
          </a:p>
          <a:p>
            <a:r>
              <a:rPr lang="en-US" sz="2400" dirty="0"/>
              <a:t>Competitive bidding on private projects is a matter of contract.</a:t>
            </a:r>
          </a:p>
          <a:p>
            <a:pPr lvl="1"/>
            <a:r>
              <a:rPr lang="en-US" sz="2000" dirty="0"/>
              <a:t>Invitations to bid  and instructions to bidders may be issued selectively.</a:t>
            </a:r>
          </a:p>
          <a:p>
            <a:pPr lvl="1"/>
            <a:r>
              <a:rPr lang="en-US" sz="2000" dirty="0"/>
              <a:t>A request for proposals is an alternative to the competitive bidding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90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bid is an offer.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Bids are usually irrevocable for a specified period.</a:t>
            </a:r>
          </a:p>
          <a:p>
            <a:r>
              <a:rPr lang="en-US" sz="2400" dirty="0"/>
              <a:t>O accepts the offer by the award announcement.</a:t>
            </a:r>
          </a:p>
          <a:p>
            <a:r>
              <a:rPr lang="en-US" sz="2400" dirty="0"/>
              <a:t>The bid documents establishing the resulting contract terms.</a:t>
            </a:r>
          </a:p>
          <a:p>
            <a:r>
              <a:rPr lang="en-US" sz="2400" dirty="0"/>
              <a:t>A low bidder who refuses to sign the contract may forfeit the bid bond sum.</a:t>
            </a:r>
          </a:p>
          <a:p>
            <a:r>
              <a:rPr lang="en-US" sz="2400" dirty="0"/>
              <a:t>Bid protests are hard to win.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28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Bidding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Some owners may permit an erroneous bid to be withdrawn.</a:t>
            </a:r>
          </a:p>
          <a:p>
            <a:r>
              <a:rPr lang="en-US" sz="2400" dirty="0"/>
              <a:t>But don’t bet on it.</a:t>
            </a:r>
          </a:p>
          <a:p>
            <a:r>
              <a:rPr lang="en-US" sz="2400" dirty="0"/>
              <a:t>Relief for the bidder becomes progressively more problematic (before award; after award but before work begins; after work has commenced).</a:t>
            </a:r>
          </a:p>
          <a:p>
            <a:r>
              <a:rPr lang="en-US" sz="2400" dirty="0"/>
              <a:t>Practical advice—keep a good paper trail.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8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bidder clients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Where possible, the bid may include:</a:t>
            </a:r>
          </a:p>
          <a:p>
            <a:pPr lvl="1"/>
            <a:r>
              <a:rPr lang="en-US" sz="2000" dirty="0"/>
              <a:t>Assumptions;</a:t>
            </a:r>
          </a:p>
          <a:p>
            <a:pPr lvl="1"/>
            <a:r>
              <a:rPr lang="en-US" sz="2000" dirty="0"/>
              <a:t>Clarifications;</a:t>
            </a:r>
          </a:p>
          <a:p>
            <a:pPr lvl="1"/>
            <a:r>
              <a:rPr lang="en-US" sz="2000" dirty="0"/>
              <a:t>Exceptions;</a:t>
            </a:r>
          </a:p>
          <a:p>
            <a:pPr lvl="1"/>
            <a:r>
              <a:rPr lang="en-US" sz="2000" dirty="0"/>
              <a:t>Conditions (especially for approval of final contract terms).</a:t>
            </a:r>
          </a:p>
          <a:p>
            <a:r>
              <a:rPr lang="en-US" sz="2400" dirty="0"/>
              <a:t>Caution: the bidding process, especially public, may not permit these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92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Bidding practices on private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Strict competitive bidding is less common than on public projects.</a:t>
            </a:r>
          </a:p>
          <a:p>
            <a:r>
              <a:rPr lang="en-US" sz="2200" dirty="0"/>
              <a:t>Owners can generally set whatever bidding rules they wish.</a:t>
            </a:r>
          </a:p>
          <a:p>
            <a:r>
              <a:rPr lang="en-US" sz="2200" dirty="0"/>
              <a:t>Low bidders may simply win the opportunity to negotiate with O.</a:t>
            </a:r>
          </a:p>
          <a:p>
            <a:r>
              <a:rPr lang="en-US" sz="2200" dirty="0"/>
              <a:t>An owner might incur liability to a bidder based on breach of implied promise of fairness to bidders, but damages are probably limited to the costs of preparing the bid.</a:t>
            </a:r>
          </a:p>
          <a:p>
            <a:r>
              <a:rPr lang="en-US" sz="2200" dirty="0"/>
              <a:t>A “request for proposals” is more common &amp; doesn’t trigger contract issues.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Pricing Construction Contracts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07" y="480060"/>
            <a:ext cx="6281873" cy="5248622"/>
          </a:xfrm>
        </p:spPr>
        <p:txBody>
          <a:bodyPr>
            <a:normAutofit/>
          </a:bodyPr>
          <a:lstStyle/>
          <a:p>
            <a:r>
              <a:rPr lang="en-US" sz="2400" dirty="0"/>
              <a:t>Pricing mechanisms:</a:t>
            </a:r>
          </a:p>
          <a:p>
            <a:pPr lvl="1"/>
            <a:r>
              <a:rPr lang="en-US" sz="2000" dirty="0"/>
              <a:t>Allocate economic risks;</a:t>
            </a:r>
          </a:p>
          <a:p>
            <a:pPr lvl="1"/>
            <a:r>
              <a:rPr lang="en-US" sz="2000" dirty="0"/>
              <a:t>Impact many other contract terms.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D65A9-AF88-4E19-AB97-6229F1380A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9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Pricing—Stipulated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Stipulated sum contracts considerations:</a:t>
            </a:r>
          </a:p>
          <a:p>
            <a:pPr lvl="1"/>
            <a:r>
              <a:rPr lang="en-US" sz="2000" dirty="0"/>
              <a:t>Scope of work becomes super-critical;</a:t>
            </a:r>
          </a:p>
          <a:p>
            <a:pPr lvl="1"/>
            <a:r>
              <a:rPr lang="en-US" sz="2000" dirty="0"/>
              <a:t>Potentially conflicting economic incentives for O &amp; C;</a:t>
            </a:r>
          </a:p>
          <a:p>
            <a:pPr lvl="1"/>
            <a:r>
              <a:rPr lang="en-US" sz="2000" dirty="0"/>
              <a:t>Importance of progress payment terms;</a:t>
            </a:r>
          </a:p>
          <a:p>
            <a:pPr lvl="1"/>
            <a:r>
              <a:rPr lang="en-US" sz="2000" dirty="0"/>
              <a:t>Role of a schedule of values;</a:t>
            </a:r>
          </a:p>
          <a:p>
            <a:pPr lvl="1"/>
            <a:r>
              <a:rPr lang="en-US" sz="2000" dirty="0"/>
              <a:t>O’s additional risk if C gets ahead on payments.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Pricing—Cost Plus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Cost-plus contracts:</a:t>
            </a:r>
          </a:p>
          <a:p>
            <a:pPr lvl="1"/>
            <a:r>
              <a:rPr lang="en-US" sz="2000" dirty="0"/>
              <a:t>Require comprehensive definition of “cost of the work;”</a:t>
            </a:r>
          </a:p>
          <a:p>
            <a:pPr lvl="1"/>
            <a:r>
              <a:rPr lang="en-US" sz="2000" dirty="0"/>
              <a:t>“Plus” accounts for C’s overhead and profit.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1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SortOrder xmlns="7008e699-3d67-4cba-9a3c-a08532eaaf09">10</DocumentSortOrder>
    <HideItem xmlns="7008e699-3d67-4cba-9a3c-a08532eaaf09">false</HideItem>
    <ExpirationDate xmlns="7008e699-3d67-4cba-9a3c-a08532eaaf09" xsi:nil="true"/>
    <DocumentDescription xmlns="7008e699-3d67-4cba-9a3c-a08532eaaf09" xsi:nil="true"/>
    <CourseMaterialsCategory xmlns="7008e699-3d67-4cba-9a3c-a08532eaaf09">
      <Value>Supplementary Materials</Value>
    </CourseMaterialsCategory>
    <DisplayOnDate1 xmlns="7008e699-3d67-4cba-9a3c-a08532eaaf09">2018-01-25T06:00:00+00:00</DisplayOnDate1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urse Materials Document" ma:contentTypeID="0x01010014B68981388B494F98109620DAF784DB000BE8FD91164C264A9B1519BBF9096C52" ma:contentTypeVersion="0" ma:contentTypeDescription="" ma:contentTypeScope="" ma:versionID="fad7024a32870782b92d892fcde5a72a">
  <xsd:schema xmlns:xsd="http://www.w3.org/2001/XMLSchema" xmlns:xs="http://www.w3.org/2001/XMLSchema" xmlns:p="http://schemas.microsoft.com/office/2006/metadata/properties" xmlns:ns2="7008e699-3d67-4cba-9a3c-a08532eaaf09" targetNamespace="http://schemas.microsoft.com/office/2006/metadata/properties" ma:root="true" ma:fieldsID="168a228e872774f2a68a159952c00c8d" ns2:_="">
    <xsd:import namespace="7008e699-3d67-4cba-9a3c-a08532eaaf09"/>
    <xsd:element name="properties">
      <xsd:complexType>
        <xsd:sequence>
          <xsd:element name="documentManagement">
            <xsd:complexType>
              <xsd:all>
                <xsd:element ref="ns2:DocumentDescription" minOccurs="0"/>
                <xsd:element ref="ns2:CourseMaterialsCategory" minOccurs="0"/>
                <xsd:element ref="ns2:DocumentSortOrder" minOccurs="0"/>
                <xsd:element ref="ns2:DisplayOnDate1"/>
                <xsd:element ref="ns2:ExpirationDate" minOccurs="0"/>
                <xsd:element ref="ns2:HideIte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08e699-3d67-4cba-9a3c-a08532eaaf09" elementFormDefault="qualified">
    <xsd:import namespace="http://schemas.microsoft.com/office/2006/documentManagement/types"/>
    <xsd:import namespace="http://schemas.microsoft.com/office/infopath/2007/PartnerControls"/>
    <xsd:element name="DocumentDescription" ma:index="5" nillable="true" ma:displayName="Description" ma:description="Use this field to add a description if necessary.  Please keep descriptions as short and concise as possible." ma:internalName="DocumentDescription" ma:readOnly="false">
      <xsd:simpleType>
        <xsd:restriction base="dms:Note"/>
      </xsd:simpleType>
    </xsd:element>
    <xsd:element name="CourseMaterialsCategory" ma:index="6" nillable="true" ma:displayName="Category" ma:internalName="CourseMaterialsCategory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ourse Information"/>
                        <xsd:enumeration value="Readings"/>
                        <xsd:enumeration value="Assignments"/>
                        <xsd:enumeration value="Handouts"/>
                        <xsd:enumeration value="Supplementary Materials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DocumentSortOrder" ma:index="7" nillable="true" ma:displayName="Sort Order" ma:decimals="0" ma:default="0" ma:description="It is not necessary to edit this column.  Once the item is added, users can auto adjust the sort order for all items in a library or specific folder" ma:hidden="true" ma:internalName="DocumentSortOrder" ma:readOnly="false" ma:percentage="FALSE">
      <xsd:simpleType>
        <xsd:restriction base="dms:Number">
          <xsd:minInclusive value="0"/>
        </xsd:restriction>
      </xsd:simpleType>
    </xsd:element>
    <xsd:element name="DisplayOnDate1" ma:index="8" ma:displayName="Display On Date" ma:default="[today]" ma:description="Use this field to indicate the date items should begin displaying. Items will begin displaying at 12:00AM for the date specified." ma:format="DateOnly" ma:internalName="DisplayOnDate1">
      <xsd:simpleType>
        <xsd:restriction base="dms:DateTime"/>
      </xsd:simpleType>
    </xsd:element>
    <xsd:element name="ExpirationDate" ma:index="9" nillable="true" ma:displayName="Expires" ma:description="Use this field to indicate the date the item should stop displaying. Items will stop displaying at 11:59PM for the date specified." ma:format="DateOnly" ma:internalName="ExpirationDate" ma:readOnly="false">
      <xsd:simpleType>
        <xsd:restriction base="dms:DateTime"/>
      </xsd:simpleType>
    </xsd:element>
    <xsd:element name="HideItem" ma:index="10" nillable="true" ma:displayName="Hide Item" ma:default="0" ma:description="Use this field to prevent an item from displaying regardless of display on or expires date field settings." ma:internalName="HideItem" ma:readOnly="fals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C3C6B6-2602-479C-AFF5-75B053A6E2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FA82B-101B-403A-B333-CB2CDD0ECCBA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008e699-3d67-4cba-9a3c-a08532eaaf09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C836C17-A141-4184-AE0B-6F1D212FC2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08e699-3d67-4cba-9a3c-a08532eaa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9c742c4-e61c-4fa5-be89-a3cb566a80d1}" enabled="0" method="" siteId="{79c742c4-e61c-4fa5-be89-a3cb566a80d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178</TotalTime>
  <Words>496</Words>
  <Application>Microsoft Macintosh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Rockwell</vt:lpstr>
      <vt:lpstr>Wingdings</vt:lpstr>
      <vt:lpstr>Atlas</vt:lpstr>
      <vt:lpstr>Contractor Selection, Bidding, &amp; pricing alternatives</vt:lpstr>
      <vt:lpstr>Bidding</vt:lpstr>
      <vt:lpstr>A bid is an offer.</vt:lpstr>
      <vt:lpstr>Bidding errors</vt:lpstr>
      <vt:lpstr>Protecting bidder clients</vt:lpstr>
      <vt:lpstr>Bidding practices on private projects</vt:lpstr>
      <vt:lpstr>Pricing Construction Contracts </vt:lpstr>
      <vt:lpstr>Pricing—Stipulated sum</vt:lpstr>
      <vt:lpstr>Pricing—Cost Plus fee</vt:lpstr>
      <vt:lpstr>More on pricing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system and pricing basics</dc:title>
  <dc:creator>Carl J. Circo</dc:creator>
  <cp:lastModifiedBy>Bailey Lovett</cp:lastModifiedBy>
  <cp:revision>19</cp:revision>
  <cp:lastPrinted>2018-01-25T17:32:02Z</cp:lastPrinted>
  <dcterms:created xsi:type="dcterms:W3CDTF">2018-01-25T17:09:35Z</dcterms:created>
  <dcterms:modified xsi:type="dcterms:W3CDTF">2024-07-10T15:38:42Z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0x01010014B68981388B494F98109620DAF784DB000BE8FD91164C264A9B1519BBF9096C52</vt:lpwstr>
  </property>
</Properties>
</file>