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31A076-EDC8-BA4F-A3C0-BACA37F10D89}" v="3" dt="2024-06-29T14:54:35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5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0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7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9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2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3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5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3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Ideas from global construction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724" y="4164684"/>
            <a:ext cx="8673427" cy="1322587"/>
          </a:xfrm>
        </p:spPr>
        <p:txBody>
          <a:bodyPr>
            <a:normAutofit/>
          </a:bodyPr>
          <a:lstStyle/>
          <a:p>
            <a:r>
              <a:rPr lang="en-US" dirty="0"/>
              <a:t>Prof. Carl Circo, Ben J. </a:t>
            </a:r>
            <a:r>
              <a:rPr lang="en-US" dirty="0" err="1"/>
              <a:t>Altheimer</a:t>
            </a:r>
            <a:r>
              <a:rPr lang="en-US" dirty="0"/>
              <a:t> Professor of Legal Advocacy</a:t>
            </a:r>
          </a:p>
        </p:txBody>
      </p:sp>
    </p:spTree>
    <p:extLst>
      <p:ext uri="{BB962C8B-B14F-4D97-AF65-F5344CB8AC3E}">
        <p14:creationId xmlns:p14="http://schemas.microsoft.com/office/powerpoint/2010/main" val="353681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Non-Commercial Risk Insurance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FF0000"/>
                </a:solidFill>
              </a:rPr>
              <a:t>Political risks may include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currency inconvertibility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expropriation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political changes &amp; violence</a:t>
            </a:r>
          </a:p>
          <a:p>
            <a:r>
              <a:rPr lang="en-US" altLang="en-US" sz="2400" dirty="0">
                <a:solidFill>
                  <a:srgbClr val="FF0000"/>
                </a:solidFill>
              </a:rPr>
              <a:t>Other non-commercial risks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wrongful calling of guaranty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fraudulent awards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client’s failure to honor ADR</a:t>
            </a:r>
          </a:p>
          <a:p>
            <a:pPr lvl="1"/>
            <a:endParaRPr lang="en-US" altLang="en-US" dirty="0"/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AB2FADE-C712-4550-9415-C1185B03A48E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25056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Treaties, Conventions &amp; Uniform Laws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2600" dirty="0"/>
              <a:t>International construction law is not currently codified, but relevant sources of international law include:</a:t>
            </a:r>
          </a:p>
          <a:p>
            <a:pPr lvl="1"/>
            <a:r>
              <a:rPr lang="en-US" altLang="en-US" sz="2300" dirty="0"/>
              <a:t>UNIDROIT International Restatement of Contract Law, which is more consistent with the civil law of obligation than the common law of contracts</a:t>
            </a:r>
          </a:p>
          <a:p>
            <a:pPr lvl="1"/>
            <a:r>
              <a:rPr lang="en-US" altLang="en-US" sz="2300" dirty="0"/>
              <a:t>UNCITRAL Model Law on Procurement of Goods, Construction and Services</a:t>
            </a:r>
          </a:p>
          <a:p>
            <a:pPr lvl="1"/>
            <a:r>
              <a:rPr lang="en-US" altLang="en-US" sz="2300" dirty="0"/>
              <a:t>U.N. Convention on Independent Guarantees and Stand-by Letters of Credit &amp; related private sources</a:t>
            </a:r>
          </a:p>
          <a:p>
            <a:pPr lvl="1"/>
            <a:r>
              <a:rPr lang="en-US" altLang="en-US" sz="2300" dirty="0"/>
              <a:t>UNCITRAL Legal Guide on Drawing Up International Contracts for the Construction of Industrial Works</a:t>
            </a:r>
          </a:p>
          <a:p>
            <a:pPr lvl="1"/>
            <a:r>
              <a:rPr lang="en-US" altLang="en-US" sz="2300" dirty="0"/>
              <a:t>U.N. Industrial Development Organization Guidelines for Infrastructure Development (BOT projects)</a:t>
            </a:r>
          </a:p>
          <a:p>
            <a:pPr lvl="1"/>
            <a:endParaRPr lang="en-US" altLang="en-US" dirty="0"/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C5581C8-C00F-488B-84B3-5330BF916A12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3412068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International Contracting Practices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EB3D16B-EA4F-4F74-9AAC-F0E8C8ECCF88}" type="slidenum">
              <a:rPr kumimoji="0" lang="en-US" altLang="en-US" sz="1000" b="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en-US" sz="10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945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International Practices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National legislation may dictate or limit contracting practices on a range of issues</a:t>
            </a:r>
          </a:p>
          <a:p>
            <a:pPr lvl="1"/>
            <a:r>
              <a:rPr lang="en-US" altLang="en-US" sz="2400" dirty="0"/>
              <a:t>payment alternatives</a:t>
            </a:r>
          </a:p>
          <a:p>
            <a:pPr lvl="1"/>
            <a:r>
              <a:rPr lang="en-US" altLang="en-US" sz="2400" dirty="0"/>
              <a:t>remedies</a:t>
            </a:r>
          </a:p>
          <a:p>
            <a:r>
              <a:rPr lang="en-US" altLang="en-US" sz="2400" dirty="0"/>
              <a:t>In many countries the law governing design &amp; construction practices is relatively undeveloped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03D66928-D98F-4046-8E75-435EA28D784C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84614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International Practices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Choice of language (English is common)</a:t>
            </a:r>
          </a:p>
          <a:p>
            <a:r>
              <a:rPr lang="en-US" altLang="en-US" sz="2400" dirty="0"/>
              <a:t>Choice of law (default to international conventions?)</a:t>
            </a:r>
          </a:p>
          <a:p>
            <a:r>
              <a:rPr lang="en-US" altLang="en-US" sz="2400" dirty="0"/>
              <a:t>Choice of forum (important to establish procedures to some extent)</a:t>
            </a:r>
          </a:p>
          <a:p>
            <a:r>
              <a:rPr lang="en-US" altLang="en-US" sz="2400" dirty="0"/>
              <a:t>Dispute resolution (arbitration is the norm, but there is no universal standard on enforcement)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C4631B1-1868-4861-B3FB-360B42248657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3471595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International Practices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4800394" y="640080"/>
            <a:ext cx="6281873" cy="5248622"/>
          </a:xfrm>
        </p:spPr>
        <p:txBody>
          <a:bodyPr>
            <a:noAutofit/>
          </a:bodyPr>
          <a:lstStyle/>
          <a:p>
            <a:r>
              <a:rPr lang="en-US" altLang="en-US" sz="2200" dirty="0"/>
              <a:t>Delivery systems</a:t>
            </a:r>
          </a:p>
          <a:p>
            <a:pPr lvl="1"/>
            <a:r>
              <a:rPr lang="en-US" altLang="en-US" sz="2200" dirty="0"/>
              <a:t>Design-build has been popular in some other countries longer than it has been in U.S.</a:t>
            </a:r>
          </a:p>
          <a:p>
            <a:pPr lvl="1"/>
            <a:r>
              <a:rPr lang="en-US" altLang="en-US" sz="2200" dirty="0"/>
              <a:t>Remeasurement delivery system (is subject to abuse)</a:t>
            </a:r>
          </a:p>
          <a:p>
            <a:pPr lvl="1"/>
            <a:r>
              <a:rPr lang="en-US" altLang="en-US" sz="2200" dirty="0"/>
              <a:t>Build-own-transfer, build-operate-transfer, P3s, and other structures that impose greater risk on the contractor are popular for major projects</a:t>
            </a:r>
          </a:p>
          <a:p>
            <a:pPr lvl="2"/>
            <a:r>
              <a:rPr lang="en-US" altLang="en-US" sz="2200" dirty="0"/>
              <a:t>Project financing (contractor arranges financing and repays the debt on a “non-recourse” basis out of project operating revenues).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6048E90-BCA4-4188-A3DE-DCD3AAE3E257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09835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International Contract Forms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4387610" y="320040"/>
            <a:ext cx="7772400" cy="633955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International sources of contract forms include: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Federation </a:t>
            </a:r>
            <a:r>
              <a:rPr lang="en-US" altLang="en-US" sz="2400" dirty="0" err="1">
                <a:solidFill>
                  <a:srgbClr val="FF0000"/>
                </a:solidFill>
              </a:rPr>
              <a:t>Internationale</a:t>
            </a:r>
            <a:r>
              <a:rPr lang="en-US" altLang="en-US" sz="2400" dirty="0">
                <a:solidFill>
                  <a:srgbClr val="FF0000"/>
                </a:solidFill>
              </a:rPr>
              <a:t> des </a:t>
            </a:r>
            <a:r>
              <a:rPr lang="en-US" altLang="en-US" sz="2400" dirty="0" err="1">
                <a:solidFill>
                  <a:srgbClr val="FF0000"/>
                </a:solidFill>
              </a:rPr>
              <a:t>Ingenieurs</a:t>
            </a:r>
            <a:r>
              <a:rPr lang="en-US" altLang="en-US" sz="2400" dirty="0">
                <a:solidFill>
                  <a:srgbClr val="FF0000"/>
                </a:solidFill>
              </a:rPr>
              <a:t>-Conseils (FIDIC) (In English: International Federation of Consulting Engineers)</a:t>
            </a:r>
          </a:p>
          <a:p>
            <a:pPr lvl="1"/>
            <a:r>
              <a:rPr lang="en-US" altLang="en-US" sz="2400" dirty="0"/>
              <a:t>Institute of Civil Engineers (U.K.)</a:t>
            </a:r>
          </a:p>
          <a:p>
            <a:pPr lvl="1"/>
            <a:r>
              <a:rPr lang="en-US" altLang="en-US" sz="2400" dirty="0"/>
              <a:t>Engineering Advancement Association of Japan</a:t>
            </a:r>
          </a:p>
          <a:p>
            <a:pPr lvl="1"/>
            <a:r>
              <a:rPr lang="en-US" altLang="en-US" sz="2400" dirty="0"/>
              <a:t>World Bank, Standard Bidding Documents</a:t>
            </a:r>
          </a:p>
          <a:p>
            <a:pPr lvl="1"/>
            <a:r>
              <a:rPr lang="en-US" altLang="en-US" sz="2400" dirty="0"/>
              <a:t>Joint Contracts Tribunal for the Standard Form of Building Contract</a:t>
            </a:r>
          </a:p>
          <a:p>
            <a:pPr lvl="1"/>
            <a:r>
              <a:rPr lang="en-US" altLang="en-US" sz="2400" dirty="0"/>
              <a:t>Institution of Civil Engineers, Association of Consulting Engineers &amp; Federation of Civil Engineering Contractors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891991E-84FA-4B34-8E1A-5EAD161AE5B7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292393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 of FIDIC Civil Form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4531743" y="974785"/>
            <a:ext cx="7660257" cy="470285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Used worldwide for civil engineering projects; commonly known as the Redbook</a:t>
            </a:r>
          </a:p>
          <a:p>
            <a:r>
              <a:rPr lang="en-US" altLang="en-US" sz="2400" dirty="0"/>
              <a:t>Based on U.K. practices: a common law contract approach widely used even in civil law countries</a:t>
            </a:r>
          </a:p>
          <a:p>
            <a:r>
              <a:rPr lang="en-US" altLang="en-US" sz="2400" dirty="0"/>
              <a:t>Contractor is responsible for completing the work for the prices quoted and within the contract time</a:t>
            </a:r>
          </a:p>
          <a:p>
            <a:r>
              <a:rPr lang="en-US" altLang="en-US" sz="2400" dirty="0"/>
              <a:t>Contractor assumes all risks that are not insurable</a:t>
            </a:r>
          </a:p>
          <a:p>
            <a:r>
              <a:rPr lang="en-US" altLang="en-US" sz="2400" dirty="0"/>
              <a:t>Contractor must carry out extra work ordered by the engineer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287028E-7F30-44E6-B117-D5E7505BF05A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936706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 of FIDIC Civil Form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07255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The owner supplies subsurface data and obtains import and export clearances</a:t>
            </a:r>
          </a:p>
          <a:p>
            <a:r>
              <a:rPr lang="en-US" altLang="en-US" sz="2400" dirty="0"/>
              <a:t>The owner makes periodic payments based on progress in work</a:t>
            </a:r>
          </a:p>
          <a:p>
            <a:r>
              <a:rPr lang="en-US" altLang="en-US" sz="2400" dirty="0"/>
              <a:t>Form and issuer of bonds and insurance and assignment of contract funds to lender subject to the owner’s approval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FA1E7CA-175F-4703-A63B-B8027EBFA575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593981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 of FIDIC Civil Form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4597742" y="581435"/>
            <a:ext cx="6786538" cy="5956525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The engineer plays a significant role in contract administration, including:</a:t>
            </a:r>
          </a:p>
          <a:p>
            <a:pPr lvl="1"/>
            <a:r>
              <a:rPr lang="en-US" altLang="en-US" sz="2400" dirty="0"/>
              <a:t>approving subcontractors</a:t>
            </a:r>
          </a:p>
          <a:p>
            <a:pPr lvl="1"/>
            <a:r>
              <a:rPr lang="en-US" altLang="en-US" sz="2400" dirty="0"/>
              <a:t>approving payments</a:t>
            </a:r>
          </a:p>
          <a:p>
            <a:pPr lvl="1"/>
            <a:r>
              <a:rPr lang="en-US" altLang="en-US" sz="2400" dirty="0"/>
              <a:t>making changes</a:t>
            </a:r>
          </a:p>
          <a:p>
            <a:pPr lvl="1"/>
            <a:r>
              <a:rPr lang="en-US" altLang="en-US" sz="2400" dirty="0"/>
              <a:t>deciding contractor claims for additional time or price increases (subject to arbitration)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514EB47-4E63-4711-B506-F3A23C6264E0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64073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Globalization of Construction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Reasons for globalization</a:t>
            </a:r>
          </a:p>
          <a:p>
            <a:r>
              <a:rPr lang="en-US" altLang="en-US" sz="2400" dirty="0"/>
              <a:t>Effects of globalization</a:t>
            </a:r>
          </a:p>
          <a:p>
            <a:r>
              <a:rPr lang="en-US" altLang="en-US" sz="2400" dirty="0"/>
              <a:t>Role of international lending institutions</a:t>
            </a:r>
          </a:p>
          <a:p>
            <a:r>
              <a:rPr lang="en-US" altLang="en-US" sz="2400" dirty="0"/>
              <a:t>Treaties, conventions &amp; uniform laws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A0650A5-A33F-4D12-AD66-4B4505C1E9F8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618449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 of FIDIC Civil Form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The engineer has broad authority and discretion, which is (theoretically?) to be exercised impartially </a:t>
            </a:r>
          </a:p>
          <a:p>
            <a:r>
              <a:rPr lang="en-US" altLang="en-US" sz="2400" dirty="0"/>
              <a:t>The contractor must perform the work “to the satisfaction of the engineer”</a:t>
            </a:r>
          </a:p>
          <a:p>
            <a:r>
              <a:rPr lang="en-US" altLang="en-US" sz="2400" dirty="0"/>
              <a:t>Trends may be to shift some authority away from the engineer.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B427372-2979-4CF8-8C3B-D716F87BCAF3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2660401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 of FIDIC Civil Form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Subcontractors proposed by the contractor must be approved by the engineer</a:t>
            </a:r>
          </a:p>
          <a:p>
            <a:r>
              <a:rPr lang="en-US" altLang="en-US" sz="2400" dirty="0"/>
              <a:t>“Nominated subcontractors” are selected by the owner--the owner retains nominated subcontractors and then assigns those contracts to the contractor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58B880F-6A3F-4250-ADFA-B940A53CCA00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129350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Overview of FIDIC Civil Form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Extensive provisions address possible situations in which the contractor may claim additional payments</a:t>
            </a:r>
          </a:p>
          <a:p>
            <a:r>
              <a:rPr lang="en-US" altLang="en-US" sz="2400" dirty="0"/>
              <a:t>The engineer has the power to direct variations in the general terms and to determine any price adjustment, which is subject to appeal in arbitration 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DFA8114-F452-4FD1-9B86-C7DE55585C9F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2623016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Overview of FIDIC Civil Form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Disputes are subject to arbitration under the International Chamber of Commerce rules</a:t>
            </a:r>
          </a:p>
          <a:p>
            <a:r>
              <a:rPr lang="en-US" altLang="en-US" sz="2400" dirty="0"/>
              <a:t>Detailed dispute resolution provisions require the contractor to keep contemporaneous records to support claims, to substantiate claims to the engineer, and to adhere to detailed procedures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689EEBB-8487-4887-AFFD-EBAE1578852E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3489093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SELECTED DIFFERENCES IN PRACTICES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B079F1C-9A4A-4DB0-BCDA-EF60E2A48CEB}" type="slidenum">
              <a:rPr kumimoji="0" lang="en-US" altLang="en-US" sz="1000" b="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en-US" sz="10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52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Selected Differences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Freedom of contract versus legislative control over contract relations</a:t>
            </a:r>
          </a:p>
          <a:p>
            <a:r>
              <a:rPr lang="en-US" altLang="en-US" sz="2400" dirty="0"/>
              <a:t>Implied obligations versus express terms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FC74C40-EE1E-4E0E-AE2E-4CB7AD5DE620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93506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Selected Differences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>
          <a:xfrm>
            <a:off x="5021496" y="157143"/>
            <a:ext cx="6281873" cy="5248622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sz="2400" dirty="0">
                <a:solidFill>
                  <a:srgbClr val="FF0000"/>
                </a:solidFill>
              </a:rPr>
              <a:t>Political risks</a:t>
            </a:r>
          </a:p>
          <a:p>
            <a:r>
              <a:rPr lang="en-US" altLang="en-US" sz="2400" dirty="0">
                <a:solidFill>
                  <a:srgbClr val="FF0000"/>
                </a:solidFill>
              </a:rPr>
              <a:t>Currency fluctuation risks</a:t>
            </a:r>
          </a:p>
          <a:p>
            <a:r>
              <a:rPr lang="en-US" altLang="en-US" sz="2400" dirty="0">
                <a:solidFill>
                  <a:srgbClr val="FF0000"/>
                </a:solidFill>
              </a:rPr>
              <a:t>Unfamiliar or undeveloped national law</a:t>
            </a: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735AA33-731B-4487-BED9-90CE5ABF6B48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3208864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Selected Differences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4825041" y="2003484"/>
            <a:ext cx="6760234" cy="3316857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sz="2800" dirty="0"/>
              <a:t>Independence and authority of the design professional (watch for owner-bias)</a:t>
            </a:r>
          </a:p>
          <a:p>
            <a:r>
              <a:rPr lang="en-US" altLang="en-US" sz="2800" dirty="0" err="1"/>
              <a:t>Remeasurement</a:t>
            </a:r>
            <a:r>
              <a:rPr lang="en-US" altLang="en-US" sz="2800" dirty="0"/>
              <a:t> delivery system</a:t>
            </a:r>
          </a:p>
          <a:p>
            <a:r>
              <a:rPr lang="en-US" altLang="en-US" sz="2800" dirty="0"/>
              <a:t>Nominated subcontractors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Performance security (conditional versus on demand; bond in international practice may work like a letter of credit)</a:t>
            </a:r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9AE2FFD-6D89-44EB-82EC-4FD2F0E27D0B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328976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Selected resources—treatises &amp;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Steven G. M. Stein, </a:t>
            </a:r>
            <a:r>
              <a:rPr lang="en-US" sz="2400" u="sng" dirty="0"/>
              <a:t>Construction Law</a:t>
            </a:r>
            <a:r>
              <a:rPr lang="en-US" sz="2400" dirty="0"/>
              <a:t>, Chapters 21 (including appendices) and 22</a:t>
            </a:r>
          </a:p>
          <a:p>
            <a:r>
              <a:rPr lang="en-US" sz="2400" dirty="0"/>
              <a:t>Philip L. Bruner &amp; Patrick J. O’Connor, Jr., </a:t>
            </a:r>
            <a:r>
              <a:rPr lang="en-US" sz="2400" u="sng" dirty="0"/>
              <a:t>Bruner and O’Connor on Construction Law</a:t>
            </a:r>
            <a:r>
              <a:rPr lang="en-US" sz="2400" dirty="0"/>
              <a:t>, Chapter 20</a:t>
            </a:r>
          </a:p>
          <a:p>
            <a:r>
              <a:rPr lang="en-US" sz="2400" u="sng" dirty="0"/>
              <a:t>International Construction Law</a:t>
            </a:r>
            <a:r>
              <a:rPr lang="en-US" sz="2400" dirty="0"/>
              <a:t> (Wendy Kennedy </a:t>
            </a:r>
            <a:r>
              <a:rPr lang="en-US" sz="2400" dirty="0" err="1"/>
              <a:t>Venoit</a:t>
            </a:r>
            <a:r>
              <a:rPr lang="en-US" sz="2400" dirty="0"/>
              <a:t>, et al. eds., 2009)</a:t>
            </a:r>
            <a:endParaRPr lang="en-US" sz="2400" u="sng" dirty="0"/>
          </a:p>
          <a:p>
            <a:r>
              <a:rPr lang="en-US" sz="2400" dirty="0"/>
              <a:t>Julian Bailey, </a:t>
            </a:r>
            <a:r>
              <a:rPr lang="en-US" sz="2400" u="sng" dirty="0"/>
              <a:t>Construction Law </a:t>
            </a:r>
            <a:r>
              <a:rPr lang="en-US" sz="2400" dirty="0"/>
              <a:t>(2d ed. 2016) (a three-volume set on UK construction law).</a:t>
            </a:r>
          </a:p>
        </p:txBody>
      </p:sp>
    </p:spTree>
    <p:extLst>
      <p:ext uri="{BB962C8B-B14F-4D97-AF65-F5344CB8AC3E}">
        <p14:creationId xmlns:p14="http://schemas.microsoft.com/office/powerpoint/2010/main" val="238849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resources—articles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Daniel D. McMillan, Randy S. Grossman, Emmanuel E. </a:t>
            </a:r>
            <a:r>
              <a:rPr lang="en-US" sz="1600" dirty="0" err="1"/>
              <a:t>Ubiñas</a:t>
            </a:r>
            <a:r>
              <a:rPr lang="en-US" sz="1600" dirty="0"/>
              <a:t>, Kelly V. O'Donnell, </a:t>
            </a:r>
            <a:r>
              <a:rPr lang="en-US" sz="1600" u="sng" dirty="0"/>
              <a:t>The Foreign Corrupt Practices Act in A Global Construction Industry: Corruption Risks and Best Practices</a:t>
            </a:r>
            <a:r>
              <a:rPr lang="en-US" sz="1600" dirty="0"/>
              <a:t>, Constr. Law., Winter 2018, at 6</a:t>
            </a:r>
          </a:p>
          <a:p>
            <a:r>
              <a:rPr lang="en-US" sz="1600" dirty="0"/>
              <a:t>Angus N. McFadden, Gregory K. Smith, </a:t>
            </a:r>
            <a:r>
              <a:rPr lang="en-US" sz="1600" u="sng" dirty="0"/>
              <a:t>Issues and Solutions in International Construction Contracting</a:t>
            </a:r>
            <a:r>
              <a:rPr lang="en-US" sz="1600" dirty="0"/>
              <a:t>, Constr. Law., Fall 2016, at 7</a:t>
            </a:r>
          </a:p>
          <a:p>
            <a:r>
              <a:rPr lang="en-US" sz="1600" dirty="0"/>
              <a:t>Julian Bailey, Stephen A. Hess, </a:t>
            </a:r>
            <a:r>
              <a:rPr lang="en-US" sz="1600" u="sng" dirty="0"/>
              <a:t>Delay Damages and Site Conditions: Contrasts in Us and English Law</a:t>
            </a:r>
            <a:r>
              <a:rPr lang="en-US" sz="1600" dirty="0"/>
              <a:t>, Constr. Law., Summer 2015, at 6</a:t>
            </a:r>
          </a:p>
          <a:p>
            <a:r>
              <a:rPr lang="en-US" sz="1600" dirty="0"/>
              <a:t>John </a:t>
            </a:r>
            <a:r>
              <a:rPr lang="en-US" sz="1600" dirty="0" err="1"/>
              <a:t>Livengood</a:t>
            </a:r>
            <a:r>
              <a:rPr lang="en-US" sz="1600" dirty="0"/>
              <a:t>, </a:t>
            </a:r>
            <a:r>
              <a:rPr lang="en-US" sz="1600" u="sng" dirty="0"/>
              <a:t>Comparison of English and Us Law on Concurrent Delay</a:t>
            </a:r>
            <a:r>
              <a:rPr lang="en-US" sz="1600" dirty="0"/>
              <a:t>, Constr. Law., Summer 2015, at 21</a:t>
            </a:r>
          </a:p>
          <a:p>
            <a:r>
              <a:rPr lang="en-US" sz="1600" dirty="0"/>
              <a:t>David </a:t>
            </a:r>
            <a:r>
              <a:rPr lang="en-US" sz="1600" dirty="0" err="1"/>
              <a:t>Buoncristiani</a:t>
            </a:r>
            <a:r>
              <a:rPr lang="en-US" sz="1600" dirty="0"/>
              <a:t>, </a:t>
            </a:r>
            <a:r>
              <a:rPr lang="en-US" sz="1600" u="sng" dirty="0"/>
              <a:t>Enforcement of International Arbitration Awards in the United States</a:t>
            </a:r>
            <a:r>
              <a:rPr lang="en-US" sz="1600" dirty="0"/>
              <a:t>, Constr. Law., Fall 2007, at 14</a:t>
            </a:r>
          </a:p>
          <a:p>
            <a:r>
              <a:rPr lang="en-US" sz="1600" dirty="0"/>
              <a:t>Allen Holt Gwyn &amp; Benjamin O. </a:t>
            </a:r>
            <a:r>
              <a:rPr lang="en-US" sz="1600" dirty="0" err="1"/>
              <a:t>Tayloe</a:t>
            </a:r>
            <a:r>
              <a:rPr lang="en-US" sz="1600" dirty="0"/>
              <a:t>, Jr., </a:t>
            </a:r>
            <a:r>
              <a:rPr lang="en-US" sz="1600" u="sng" dirty="0"/>
              <a:t>Comparison of the Major International Arbitration Rules</a:t>
            </a:r>
            <a:r>
              <a:rPr lang="en-US" sz="1600" dirty="0"/>
              <a:t>, Constr. Law., JULY 1999, at 23</a:t>
            </a:r>
          </a:p>
        </p:txBody>
      </p:sp>
    </p:spTree>
    <p:extLst>
      <p:ext uri="{BB962C8B-B14F-4D97-AF65-F5344CB8AC3E}">
        <p14:creationId xmlns:p14="http://schemas.microsoft.com/office/powerpoint/2010/main" val="37089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Reasons for Globalization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Competition among firms having different expertise and cost advantages</a:t>
            </a:r>
          </a:p>
          <a:p>
            <a:r>
              <a:rPr lang="en-US" altLang="en-US" sz="2400" dirty="0"/>
              <a:t>Size, technical needs and complexity of projects require multi-national firms and joint ventures </a:t>
            </a:r>
          </a:p>
          <a:p>
            <a:r>
              <a:rPr lang="en-US" altLang="en-US" sz="2400" dirty="0"/>
              <a:t>Advances in communications</a:t>
            </a:r>
          </a:p>
          <a:p>
            <a:r>
              <a:rPr lang="en-US" altLang="en-US" sz="2400" dirty="0"/>
              <a:t>Availability of financing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85CB2FD-E794-4129-8D2D-2984D48F81C7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88808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Effects of Globalization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Greater standardization of practices, procurement procedures and contracting principles</a:t>
            </a:r>
          </a:p>
          <a:p>
            <a:r>
              <a:rPr lang="en-US" altLang="en-US" sz="2400" dirty="0"/>
              <a:t>Greater efficiencies for complex projects</a:t>
            </a:r>
          </a:p>
          <a:p>
            <a:r>
              <a:rPr lang="en-US" altLang="en-US" sz="2400" dirty="0"/>
              <a:t>Recognition of general principles</a:t>
            </a:r>
          </a:p>
          <a:p>
            <a:r>
              <a:rPr lang="en-US" altLang="en-US" sz="2400" dirty="0"/>
              <a:t>Prospects for international construction contract law &amp; treaties</a:t>
            </a:r>
          </a:p>
          <a:p>
            <a:r>
              <a:rPr lang="en-US" altLang="en-US" sz="2400" dirty="0"/>
              <a:t>Alternative approaches to risk management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EFA9A95-037C-4E58-B1C2-4B67E4F1B9F8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284448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 of Lending Institutions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International Lending Institutions with procurement policies include: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International Bank for Reconstruction &amp; Development (World Bank)</a:t>
            </a:r>
          </a:p>
          <a:p>
            <a:pPr lvl="1"/>
            <a:r>
              <a:rPr lang="en-US" altLang="en-US" sz="2400" dirty="0"/>
              <a:t>Asian Development Bank</a:t>
            </a:r>
          </a:p>
          <a:p>
            <a:pPr lvl="1"/>
            <a:r>
              <a:rPr lang="en-US" altLang="en-US" sz="2400" dirty="0"/>
              <a:t>Inter-American Development Bank</a:t>
            </a:r>
          </a:p>
          <a:p>
            <a:pPr lvl="1"/>
            <a:r>
              <a:rPr lang="en-US" altLang="en-US" sz="2400" dirty="0"/>
              <a:t>African Development Bank</a:t>
            </a:r>
          </a:p>
          <a:p>
            <a:pPr lvl="1"/>
            <a:r>
              <a:rPr lang="en-US" altLang="en-US" sz="2400" dirty="0"/>
              <a:t>U.S. Import-Export Bank</a:t>
            </a:r>
          </a:p>
          <a:p>
            <a:pPr lvl="1"/>
            <a:r>
              <a:rPr lang="en-US" altLang="en-US" sz="2400" dirty="0"/>
              <a:t>Many others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3A983C9-2D24-4ED0-A226-82B24AC10722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254455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World Bank Guidelines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General procurement guidelines for World Bank loans</a:t>
            </a:r>
          </a:p>
          <a:p>
            <a:r>
              <a:rPr lang="en-US" altLang="en-US" sz="2400" dirty="0"/>
              <a:t>Also, standard bidding documents</a:t>
            </a:r>
          </a:p>
          <a:p>
            <a:r>
              <a:rPr lang="en-US" altLang="en-US" sz="2400" dirty="0"/>
              <a:t>Major features include</a:t>
            </a:r>
          </a:p>
          <a:p>
            <a:pPr lvl="1"/>
            <a:r>
              <a:rPr lang="en-US" altLang="en-US" sz="2400" dirty="0"/>
              <a:t>international competitive bidding</a:t>
            </a:r>
          </a:p>
          <a:p>
            <a:pPr lvl="1"/>
            <a:r>
              <a:rPr lang="en-US" altLang="en-US" sz="2400" dirty="0"/>
              <a:t>performance security &amp; remedies</a:t>
            </a:r>
          </a:p>
          <a:p>
            <a:pPr lvl="1"/>
            <a:r>
              <a:rPr lang="en-US" altLang="en-US" sz="2400" dirty="0"/>
              <a:t>payment &amp; price adjustment standards</a:t>
            </a:r>
          </a:p>
          <a:p>
            <a:pPr lvl="1"/>
            <a:r>
              <a:rPr lang="en-US" altLang="en-US" sz="2400" dirty="0" err="1"/>
              <a:t>nonbribery</a:t>
            </a:r>
            <a:r>
              <a:rPr lang="en-US" altLang="en-US" sz="2400" dirty="0"/>
              <a:t> &amp; </a:t>
            </a:r>
            <a:r>
              <a:rPr lang="en-US" altLang="en-US" sz="2400" dirty="0" err="1"/>
              <a:t>noncollusion</a:t>
            </a:r>
            <a:r>
              <a:rPr lang="en-US" altLang="en-US" sz="2400" dirty="0"/>
              <a:t> clauses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E4C388E-287B-4A19-BCB9-1B91567C1D10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49629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World Bank Guidelines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Major features (continued)</a:t>
            </a:r>
          </a:p>
          <a:p>
            <a:pPr lvl="1"/>
            <a:r>
              <a:rPr lang="en-US" altLang="en-US" sz="2400" dirty="0"/>
              <a:t>pre-qualification of bidders</a:t>
            </a:r>
          </a:p>
          <a:p>
            <a:pPr lvl="1"/>
            <a:r>
              <a:rPr lang="en-US" altLang="en-US" sz="2400" dirty="0"/>
              <a:t>payments tied to progress in work</a:t>
            </a:r>
          </a:p>
          <a:p>
            <a:pPr lvl="1"/>
            <a:r>
              <a:rPr lang="en-US" altLang="en-US" sz="2400" dirty="0"/>
              <a:t>required retention</a:t>
            </a:r>
          </a:p>
          <a:p>
            <a:pPr lvl="1"/>
            <a:r>
              <a:rPr lang="en-US" altLang="en-US" sz="2400" dirty="0"/>
              <a:t>liquidated damages &amp; bonus provisions</a:t>
            </a:r>
          </a:p>
          <a:p>
            <a:pPr lvl="1"/>
            <a:r>
              <a:rPr lang="en-US" altLang="en-US" sz="2400" dirty="0"/>
              <a:t>no default for acts of force majeure</a:t>
            </a:r>
          </a:p>
          <a:p>
            <a:pPr lvl="1"/>
            <a:r>
              <a:rPr lang="en-US" altLang="en-US" sz="2400" dirty="0"/>
              <a:t>arbitration and alternative dispute resolution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0461D35-E694-47A2-BC9A-3E61978AC5EA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358650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European Bank for Reconstruction &amp; Development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400" dirty="0"/>
              <a:t>With respect to contract forms and terms, the European Bank for Reconstruction &amp; Development urges:</a:t>
            </a:r>
          </a:p>
          <a:p>
            <a:pPr lvl="1"/>
            <a:r>
              <a:rPr lang="en-US" altLang="en-US" sz="2400" dirty="0"/>
              <a:t>Focus on the most economic price and efficient performance.</a:t>
            </a:r>
          </a:p>
          <a:p>
            <a:pPr lvl="1"/>
            <a:r>
              <a:rPr lang="en-US" altLang="en-US" sz="2400" dirty="0"/>
              <a:t>Include guarantees, warranties, insurance considerations, payment terms, liquidated damages and bonuses, force majeure, termination, procedures for claims and disputes, governing law.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“Wherever appropriate, standard forms of contract incorporating generally accepted international conditions should be used.”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A730EB9-C636-4C0D-BCDC-185E168F62F9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135806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Non-Commercial Risk Insurance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Some agencies provide insurance against non-commercial risks</a:t>
            </a:r>
          </a:p>
          <a:p>
            <a:r>
              <a:rPr lang="en-US" altLang="en-US" sz="2400" dirty="0"/>
              <a:t>Agencies include the United States Overseas Private Investment Corporation, the U.S. Export/Import Bank, and the U.K. Export Credits Guarantee Department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0000"/>
              <a:buFont typeface="Monotype Sorts" pitchFamily="2" charset="2"/>
              <a:buChar char="n"/>
              <a:defRPr kumimoji="1"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B914311-58DE-46CC-ACD5-ADFFBD668E1F}" type="slidenum">
              <a:rPr kumimoji="0" lang="en-US" altLang="en-US" sz="1400" b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981782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Metadata/LabelInfo.xml><?xml version="1.0" encoding="utf-8"?>
<clbl:labelList xmlns:clbl="http://schemas.microsoft.com/office/2020/mipLabelMetadata">
  <clbl:label id="{79c742c4-e61c-4fa5-be89-a3cb566a80d1}" enabled="0" method="" siteId="{79c742c4-e61c-4fa5-be89-a3cb566a80d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79</TotalTime>
  <Words>1377</Words>
  <Application>Microsoft Macintosh PowerPoint</Application>
  <PresentationFormat>Widescreen</PresentationFormat>
  <Paragraphs>172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 Light</vt:lpstr>
      <vt:lpstr>Monotype Sorts</vt:lpstr>
      <vt:lpstr>Rockwell</vt:lpstr>
      <vt:lpstr>Wingdings</vt:lpstr>
      <vt:lpstr>Atlas</vt:lpstr>
      <vt:lpstr>Ideas from global construction practice</vt:lpstr>
      <vt:lpstr>Globalization of Construction</vt:lpstr>
      <vt:lpstr>Reasons for Globalization</vt:lpstr>
      <vt:lpstr>Effects of Globalization</vt:lpstr>
      <vt:lpstr>Role of Lending Institutions</vt:lpstr>
      <vt:lpstr>World Bank Guidelines</vt:lpstr>
      <vt:lpstr>World Bank Guidelines</vt:lpstr>
      <vt:lpstr>European Bank for Reconstruction &amp; Development</vt:lpstr>
      <vt:lpstr>Non-Commercial Risk Insurance</vt:lpstr>
      <vt:lpstr>Non-Commercial Risk Insurance</vt:lpstr>
      <vt:lpstr>Treaties, Conventions &amp; Uniform Laws</vt:lpstr>
      <vt:lpstr>International Contracting Practices</vt:lpstr>
      <vt:lpstr>International Practices</vt:lpstr>
      <vt:lpstr>International Practices</vt:lpstr>
      <vt:lpstr>International Practices</vt:lpstr>
      <vt:lpstr>International Contract Forms</vt:lpstr>
      <vt:lpstr>Overview of FIDIC Civil Form</vt:lpstr>
      <vt:lpstr>Overview of FIDIC Civil Form</vt:lpstr>
      <vt:lpstr>Overview of FIDIC Civil Form</vt:lpstr>
      <vt:lpstr>Overview of FIDIC Civil Form</vt:lpstr>
      <vt:lpstr>Overview of FIDIC Civil Form</vt:lpstr>
      <vt:lpstr>Overview of FIDIC Civil Form</vt:lpstr>
      <vt:lpstr>Overview of FIDIC Civil Form</vt:lpstr>
      <vt:lpstr>SELECTED DIFFERENCES IN PRACTICES</vt:lpstr>
      <vt:lpstr>Selected Differences</vt:lpstr>
      <vt:lpstr>Selected Differences</vt:lpstr>
      <vt:lpstr>Selected Differences</vt:lpstr>
      <vt:lpstr>Selected resources—treatises &amp; books</vt:lpstr>
      <vt:lpstr>Selected resources—articles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from global construction practice</dc:title>
  <dc:creator>Carl J. Circo</dc:creator>
  <cp:lastModifiedBy>Bailey Lovett</cp:lastModifiedBy>
  <cp:revision>11</cp:revision>
  <dcterms:created xsi:type="dcterms:W3CDTF">2018-10-25T20:29:11Z</dcterms:created>
  <dcterms:modified xsi:type="dcterms:W3CDTF">2024-07-10T15:38:26Z</dcterms:modified>
</cp:coreProperties>
</file>