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5" r:id="rId1"/>
  </p:sldMasterIdLst>
  <p:notesMasterIdLst>
    <p:notesMasterId r:id="rId29"/>
  </p:notesMasterIdLst>
  <p:sldIdLst>
    <p:sldId id="256" r:id="rId2"/>
    <p:sldId id="257" r:id="rId3"/>
    <p:sldId id="283" r:id="rId4"/>
    <p:sldId id="284" r:id="rId5"/>
    <p:sldId id="273" r:id="rId6"/>
    <p:sldId id="274" r:id="rId7"/>
    <p:sldId id="275" r:id="rId8"/>
    <p:sldId id="285" r:id="rId9"/>
    <p:sldId id="277" r:id="rId10"/>
    <p:sldId id="296" r:id="rId11"/>
    <p:sldId id="281" r:id="rId12"/>
    <p:sldId id="279" r:id="rId13"/>
    <p:sldId id="297" r:id="rId14"/>
    <p:sldId id="258" r:id="rId15"/>
    <p:sldId id="259" r:id="rId16"/>
    <p:sldId id="260" r:id="rId17"/>
    <p:sldId id="261" r:id="rId18"/>
    <p:sldId id="355" r:id="rId19"/>
    <p:sldId id="356" r:id="rId20"/>
    <p:sldId id="357" r:id="rId21"/>
    <p:sldId id="358" r:id="rId22"/>
    <p:sldId id="359" r:id="rId23"/>
    <p:sldId id="362" r:id="rId24"/>
    <p:sldId id="361" r:id="rId25"/>
    <p:sldId id="360" r:id="rId26"/>
    <p:sldId id="363" r:id="rId27"/>
    <p:sldId id="364"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471" autoAdjust="0"/>
    <p:restoredTop sz="94660"/>
  </p:normalViewPr>
  <p:slideViewPr>
    <p:cSldViewPr snapToGrid="0">
      <p:cViewPr varScale="1">
        <p:scale>
          <a:sx n="59" d="100"/>
          <a:sy n="59" d="100"/>
        </p:scale>
        <p:origin x="200" y="20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4E4E57-2E2D-4F36-9504-99D6D22CBF32}" type="datetimeFigureOut">
              <a:rPr lang="en-US" smtClean="0"/>
              <a:t>7/10/24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D90A3F-F2F7-4668-8D52-E62165670C90}" type="slidenum">
              <a:rPr lang="en-US" smtClean="0"/>
              <a:t>‹#›</a:t>
            </a:fld>
            <a:endParaRPr lang="en-US"/>
          </a:p>
        </p:txBody>
      </p:sp>
    </p:spTree>
    <p:extLst>
      <p:ext uri="{BB962C8B-B14F-4D97-AF65-F5344CB8AC3E}">
        <p14:creationId xmlns:p14="http://schemas.microsoft.com/office/powerpoint/2010/main" val="25245217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2E6B3471-C681-44DB-9773-8CBC6503A082}" type="datetime1">
              <a:rPr lang="en-US" smtClean="0"/>
              <a:t>7/10/24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38366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2F0397-5346-4259-93C6-280AA1257C16}" type="datetime1">
              <a:rPr lang="en-US" smtClean="0"/>
              <a:t>7/10/24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5816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6051C250-6CE1-430A-B04D-A9962E35AE6A}" type="datetime1">
              <a:rPr lang="en-US" smtClean="0"/>
              <a:t>7/10/24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66637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3A1E35-0B40-44AA-B43D-1DAE56CEFEDD}" type="datetime1">
              <a:rPr lang="en-US" smtClean="0"/>
              <a:t>7/10/24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55412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B66CD8FA-5FE6-4579-93E8-EC1A38D21C8B}" type="datetime1">
              <a:rPr lang="en-US" smtClean="0"/>
              <a:t>7/10/24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65629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AFAB286F-5D11-4F23-B5FB-265A0E17FBD5}" type="datetime1">
              <a:rPr lang="en-US" smtClean="0"/>
              <a:t>7/10/24</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57620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C086D7A8-63E2-4BBB-A94F-C26577095748}" type="datetime1">
              <a:rPr lang="en-US" smtClean="0"/>
              <a:t>7/10/24</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75014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B2F8EB7-0004-46A1-B474-2F79B2E17C7F}" type="datetime1">
              <a:rPr lang="en-US" smtClean="0"/>
              <a:t>7/10/24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36084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84E480E6-157F-4F5F-A7F1-72EB51CC3FCC}" type="datetime1">
              <a:rPr lang="en-US" smtClean="0"/>
              <a:t>7/10/24</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90524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BAC0CE-D46F-4777-A9E3-FAD361789AE3}" type="datetime1">
              <a:rPr lang="en-US" smtClean="0"/>
              <a:t>7/10/24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0763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28637C08-69E0-48CB-85D8-B844841670F0}" type="datetime1">
              <a:rPr lang="en-US" smtClean="0"/>
              <a:t>7/10/24</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80142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2DB4DF27-7090-4176-8C9A-F3C981C374C4}" type="datetime1">
              <a:rPr lang="en-US" smtClean="0"/>
              <a:t>7/10/24</a:t>
            </a:fld>
            <a:endParaRPr lang="en-US"/>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FE568355-C0FD-4AA1-9EA9-AED9877FD002}" type="slidenum">
              <a:rPr lang="en-US" smtClean="0"/>
              <a:t>‹#›</a:t>
            </a:fld>
            <a:endParaRPr lang="en-US"/>
          </a:p>
        </p:txBody>
      </p:sp>
    </p:spTree>
    <p:extLst>
      <p:ext uri="{BB962C8B-B14F-4D97-AF65-F5344CB8AC3E}">
        <p14:creationId xmlns:p14="http://schemas.microsoft.com/office/powerpoint/2010/main" val="1475640850"/>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hdr="0" ftr="0" dt="0"/>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695BA-07B9-4168-8E16-6A2B23A19A3C}"/>
              </a:ext>
            </a:extLst>
          </p:cNvPr>
          <p:cNvSpPr>
            <a:spLocks noGrp="1"/>
          </p:cNvSpPr>
          <p:nvPr>
            <p:ph type="ctrTitle"/>
          </p:nvPr>
        </p:nvSpPr>
        <p:spPr>
          <a:xfrm>
            <a:off x="1752749" y="1770704"/>
            <a:ext cx="8679915" cy="1748729"/>
          </a:xfrm>
        </p:spPr>
        <p:txBody>
          <a:bodyPr>
            <a:normAutofit/>
          </a:bodyPr>
          <a:lstStyle/>
          <a:p>
            <a:r>
              <a:rPr lang="en-US" sz="4000" dirty="0">
                <a:latin typeface="+mn-lt"/>
              </a:rPr>
              <a:t>Insurance, Bonds, Technology, Economic Loss, ADR, Safety</a:t>
            </a:r>
          </a:p>
        </p:txBody>
      </p:sp>
      <p:sp>
        <p:nvSpPr>
          <p:cNvPr id="3" name="Subtitle 2">
            <a:extLst>
              <a:ext uri="{FF2B5EF4-FFF2-40B4-BE49-F238E27FC236}">
                <a16:creationId xmlns:a16="http://schemas.microsoft.com/office/drawing/2014/main" id="{C6AC2D4C-620A-4500-96AC-3FF259AD4527}"/>
              </a:ext>
            </a:extLst>
          </p:cNvPr>
          <p:cNvSpPr>
            <a:spLocks noGrp="1"/>
          </p:cNvSpPr>
          <p:nvPr>
            <p:ph type="subTitle" idx="1"/>
          </p:nvPr>
        </p:nvSpPr>
        <p:spPr/>
        <p:txBody>
          <a:bodyPr/>
          <a:lstStyle/>
          <a:p>
            <a:r>
              <a:rPr lang="en-US" dirty="0"/>
              <a:t>Construction Law Practice</a:t>
            </a:r>
          </a:p>
          <a:p>
            <a:r>
              <a:rPr lang="en-US" dirty="0"/>
              <a:t>Prof. Carl </a:t>
            </a:r>
            <a:r>
              <a:rPr lang="en-US" dirty="0" err="1"/>
              <a:t>Circo</a:t>
            </a:r>
            <a:r>
              <a:rPr lang="en-US" dirty="0"/>
              <a:t>, Ben J. </a:t>
            </a:r>
            <a:r>
              <a:rPr lang="en-US" dirty="0" err="1"/>
              <a:t>Altheimer</a:t>
            </a:r>
            <a:r>
              <a:rPr lang="en-US" dirty="0"/>
              <a:t> Professor of Legal Advocacy</a:t>
            </a:r>
          </a:p>
        </p:txBody>
      </p:sp>
      <p:sp>
        <p:nvSpPr>
          <p:cNvPr id="4" name="Slide Number Placeholder 3">
            <a:extLst>
              <a:ext uri="{FF2B5EF4-FFF2-40B4-BE49-F238E27FC236}">
                <a16:creationId xmlns:a16="http://schemas.microsoft.com/office/drawing/2014/main" id="{A06FFA96-C166-444C-9388-6A39B4577A22}"/>
              </a:ext>
            </a:extLst>
          </p:cNvPr>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422750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What’s transformative about BIM?</a:t>
            </a:r>
          </a:p>
        </p:txBody>
      </p:sp>
      <p:sp>
        <p:nvSpPr>
          <p:cNvPr id="3" name="Content Placeholder 2"/>
          <p:cNvSpPr>
            <a:spLocks noGrp="1"/>
          </p:cNvSpPr>
          <p:nvPr>
            <p:ph idx="1"/>
          </p:nvPr>
        </p:nvSpPr>
        <p:spPr/>
        <p:txBody>
          <a:bodyPr anchor="ctr">
            <a:normAutofit/>
          </a:bodyPr>
          <a:lstStyle/>
          <a:p>
            <a:pPr marL="0" indent="0" algn="ctr">
              <a:buNone/>
            </a:pPr>
            <a:r>
              <a:rPr lang="en-US" sz="2400" dirty="0"/>
              <a:t>In a word, collaboration.</a:t>
            </a:r>
          </a:p>
        </p:txBody>
      </p:sp>
      <p:sp>
        <p:nvSpPr>
          <p:cNvPr id="4" name="Slide Number Placeholder 3"/>
          <p:cNvSpPr>
            <a:spLocks noGrp="1"/>
          </p:cNvSpPr>
          <p:nvPr>
            <p:ph type="sldNum" sz="quarter" idx="12"/>
          </p:nvPr>
        </p:nvSpPr>
        <p:spPr/>
        <p:txBody>
          <a:bodyPr/>
          <a:lstStyle/>
          <a:p>
            <a:pPr defTabSz="914400"/>
            <a:fld id="{FE568355-C0FD-4AA1-9EA9-AED9877FD002}" type="slidenum">
              <a:rPr lang="en-US">
                <a:solidFill>
                  <a:srgbClr val="04617B">
                    <a:shade val="90000"/>
                  </a:srgbClr>
                </a:solidFill>
                <a:latin typeface="Constantia"/>
              </a:rPr>
              <a:pPr defTabSz="914400"/>
              <a:t>10</a:t>
            </a:fld>
            <a:endParaRPr lang="en-US">
              <a:solidFill>
                <a:srgbClr val="04617B">
                  <a:shade val="90000"/>
                </a:srgbClr>
              </a:solidFill>
              <a:latin typeface="Constantia"/>
            </a:endParaRPr>
          </a:p>
        </p:txBody>
      </p:sp>
    </p:spTree>
    <p:extLst>
      <p:ext uri="{BB962C8B-B14F-4D97-AF65-F5344CB8AC3E}">
        <p14:creationId xmlns:p14="http://schemas.microsoft.com/office/powerpoint/2010/main" val="362651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Building Information Modeling</a:t>
            </a:r>
          </a:p>
        </p:txBody>
      </p:sp>
      <p:sp>
        <p:nvSpPr>
          <p:cNvPr id="3" name="Content Placeholder 2"/>
          <p:cNvSpPr>
            <a:spLocks noGrp="1"/>
          </p:cNvSpPr>
          <p:nvPr>
            <p:ph idx="1"/>
          </p:nvPr>
        </p:nvSpPr>
        <p:spPr/>
        <p:txBody>
          <a:bodyPr>
            <a:normAutofit/>
          </a:bodyPr>
          <a:lstStyle/>
          <a:p>
            <a:r>
              <a:rPr lang="en-US" sz="2000" dirty="0"/>
              <a:t>BIM (building information modeling) is an advanced digital design technology that allows a project to be built virtually, inside the computer model.</a:t>
            </a:r>
          </a:p>
          <a:p>
            <a:r>
              <a:rPr lang="en-US" sz="2000" dirty="0"/>
              <a:t>BIM does not merely depict the project; it simulates it.</a:t>
            </a:r>
          </a:p>
          <a:p>
            <a:r>
              <a:rPr lang="en-US" sz="2000" dirty="0"/>
              <a:t>BIM uses “intelligent” or “data-rich” objects that allow multiple participants to work with the model throughout the design and construction process.</a:t>
            </a:r>
          </a:p>
          <a:p>
            <a:r>
              <a:rPr lang="en-US" sz="2000" dirty="0"/>
              <a:t>BIM facilitates collaboration among multiple designers, the contractor, subcontractors, suppliers, fabricators, and manufacturers.</a:t>
            </a:r>
          </a:p>
        </p:txBody>
      </p:sp>
      <p:sp>
        <p:nvSpPr>
          <p:cNvPr id="4" name="Slide Number Placeholder 3"/>
          <p:cNvSpPr>
            <a:spLocks noGrp="1"/>
          </p:cNvSpPr>
          <p:nvPr>
            <p:ph type="sldNum" sz="quarter" idx="12"/>
          </p:nvPr>
        </p:nvSpPr>
        <p:spPr/>
        <p:txBody>
          <a:bodyPr/>
          <a:lstStyle/>
          <a:p>
            <a:pPr defTabSz="914400"/>
            <a:fld id="{FE568355-C0FD-4AA1-9EA9-AED9877FD002}" type="slidenum">
              <a:rPr lang="en-US">
                <a:solidFill>
                  <a:srgbClr val="04617B">
                    <a:shade val="90000"/>
                  </a:srgbClr>
                </a:solidFill>
                <a:latin typeface="Constantia"/>
              </a:rPr>
              <a:pPr defTabSz="914400"/>
              <a:t>11</a:t>
            </a:fld>
            <a:endParaRPr lang="en-US">
              <a:solidFill>
                <a:srgbClr val="04617B">
                  <a:shade val="90000"/>
                </a:srgbClr>
              </a:solidFill>
              <a:latin typeface="Constantia"/>
            </a:endParaRPr>
          </a:p>
        </p:txBody>
      </p:sp>
    </p:spTree>
    <p:extLst>
      <p:ext uri="{BB962C8B-B14F-4D97-AF65-F5344CB8AC3E}">
        <p14:creationId xmlns:p14="http://schemas.microsoft.com/office/powerpoint/2010/main" val="1911251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Building Information Modeling</a:t>
            </a:r>
          </a:p>
        </p:txBody>
      </p:sp>
      <p:sp>
        <p:nvSpPr>
          <p:cNvPr id="3" name="Content Placeholder 2"/>
          <p:cNvSpPr>
            <a:spLocks noGrp="1"/>
          </p:cNvSpPr>
          <p:nvPr>
            <p:ph idx="1"/>
          </p:nvPr>
        </p:nvSpPr>
        <p:spPr/>
        <p:txBody>
          <a:bodyPr>
            <a:normAutofit/>
          </a:bodyPr>
          <a:lstStyle/>
          <a:p>
            <a:r>
              <a:rPr lang="en-US" sz="2000" dirty="0"/>
              <a:t>With BIM technology, each building component in the computer model knows how it affects the project as a whole and how it relates to the other components. </a:t>
            </a:r>
          </a:p>
          <a:p>
            <a:r>
              <a:rPr lang="en-US" sz="2000" dirty="0"/>
              <a:t>BIM simplifies conflict and constructability review and allows details of specialty designs and material and equipment characteristics to be integrated into a comprehensive, digital design.</a:t>
            </a:r>
          </a:p>
          <a:p>
            <a:r>
              <a:rPr lang="en-US" sz="2000" dirty="0"/>
              <a:t>Example: a wall shown on a traditional drawing or in CADD merely represents the intended wall; a wall in a building information model is a virtual version of the wall.</a:t>
            </a:r>
          </a:p>
        </p:txBody>
      </p:sp>
      <p:sp>
        <p:nvSpPr>
          <p:cNvPr id="4" name="Slide Number Placeholder 3"/>
          <p:cNvSpPr>
            <a:spLocks noGrp="1"/>
          </p:cNvSpPr>
          <p:nvPr>
            <p:ph type="sldNum" sz="quarter" idx="12"/>
          </p:nvPr>
        </p:nvSpPr>
        <p:spPr/>
        <p:txBody>
          <a:bodyPr/>
          <a:lstStyle/>
          <a:p>
            <a:pPr defTabSz="914400"/>
            <a:fld id="{FE568355-C0FD-4AA1-9EA9-AED9877FD002}" type="slidenum">
              <a:rPr lang="en-US">
                <a:solidFill>
                  <a:srgbClr val="04617B">
                    <a:shade val="90000"/>
                  </a:srgbClr>
                </a:solidFill>
                <a:latin typeface="Constantia"/>
              </a:rPr>
              <a:pPr defTabSz="914400"/>
              <a:t>12</a:t>
            </a:fld>
            <a:endParaRPr lang="en-US">
              <a:solidFill>
                <a:srgbClr val="04617B">
                  <a:shade val="90000"/>
                </a:srgbClr>
              </a:solidFill>
              <a:latin typeface="Constantia"/>
            </a:endParaRPr>
          </a:p>
        </p:txBody>
      </p:sp>
    </p:spTree>
    <p:extLst>
      <p:ext uri="{BB962C8B-B14F-4D97-AF65-F5344CB8AC3E}">
        <p14:creationId xmlns:p14="http://schemas.microsoft.com/office/powerpoint/2010/main" val="2074385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BIM fosters collaboration</a:t>
            </a:r>
          </a:p>
        </p:txBody>
      </p:sp>
      <p:sp>
        <p:nvSpPr>
          <p:cNvPr id="3" name="Content Placeholder 2"/>
          <p:cNvSpPr>
            <a:spLocks noGrp="1"/>
          </p:cNvSpPr>
          <p:nvPr>
            <p:ph idx="1"/>
          </p:nvPr>
        </p:nvSpPr>
        <p:spPr/>
        <p:txBody>
          <a:bodyPr/>
          <a:lstStyle/>
          <a:p>
            <a:r>
              <a:rPr lang="en-US" sz="2000" dirty="0"/>
              <a:t>BIM technology allows unprecedented capacity for project participants to work together through the model.</a:t>
            </a:r>
          </a:p>
          <a:p>
            <a:r>
              <a:rPr lang="en-US" sz="2000" dirty="0"/>
              <a:t>If they agree to share a single model, many different project participants can input changes and other data into the model in an iterative process.</a:t>
            </a:r>
          </a:p>
          <a:p>
            <a:pPr marL="0" indent="0">
              <a:buNone/>
            </a:pPr>
            <a:endParaRPr lang="en-US" dirty="0"/>
          </a:p>
        </p:txBody>
      </p:sp>
      <p:sp>
        <p:nvSpPr>
          <p:cNvPr id="4" name="Slide Number Placeholder 3"/>
          <p:cNvSpPr>
            <a:spLocks noGrp="1"/>
          </p:cNvSpPr>
          <p:nvPr>
            <p:ph type="sldNum" sz="quarter" idx="12"/>
          </p:nvPr>
        </p:nvSpPr>
        <p:spPr/>
        <p:txBody>
          <a:bodyPr/>
          <a:lstStyle/>
          <a:p>
            <a:pPr defTabSz="914400"/>
            <a:fld id="{FE568355-C0FD-4AA1-9EA9-AED9877FD002}" type="slidenum">
              <a:rPr lang="en-US">
                <a:solidFill>
                  <a:srgbClr val="04617B">
                    <a:shade val="90000"/>
                  </a:srgbClr>
                </a:solidFill>
                <a:latin typeface="Constantia"/>
              </a:rPr>
              <a:pPr defTabSz="914400"/>
              <a:t>13</a:t>
            </a:fld>
            <a:endParaRPr lang="en-US">
              <a:solidFill>
                <a:srgbClr val="04617B">
                  <a:shade val="90000"/>
                </a:srgbClr>
              </a:solidFill>
              <a:latin typeface="Constantia"/>
            </a:endParaRPr>
          </a:p>
        </p:txBody>
      </p:sp>
    </p:spTree>
    <p:extLst>
      <p:ext uri="{BB962C8B-B14F-4D97-AF65-F5344CB8AC3E}">
        <p14:creationId xmlns:p14="http://schemas.microsoft.com/office/powerpoint/2010/main" val="31061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Economic loss rule</a:t>
            </a:r>
          </a:p>
        </p:txBody>
      </p:sp>
      <p:sp>
        <p:nvSpPr>
          <p:cNvPr id="3" name="Content Placeholder 2"/>
          <p:cNvSpPr>
            <a:spLocks noGrp="1"/>
          </p:cNvSpPr>
          <p:nvPr>
            <p:ph idx="1"/>
          </p:nvPr>
        </p:nvSpPr>
        <p:spPr>
          <a:xfrm>
            <a:off x="4740687" y="889502"/>
            <a:ext cx="6643593" cy="5411728"/>
          </a:xfrm>
        </p:spPr>
        <p:txBody>
          <a:bodyPr>
            <a:normAutofit lnSpcReduction="10000"/>
          </a:bodyPr>
          <a:lstStyle/>
          <a:p>
            <a:r>
              <a:rPr lang="en-US" sz="2000" dirty="0"/>
              <a:t>Basic ELR: No recovery for </a:t>
            </a:r>
            <a:r>
              <a:rPr lang="en-US" sz="2000" b="1" dirty="0">
                <a:solidFill>
                  <a:srgbClr val="FF0000"/>
                </a:solidFill>
              </a:rPr>
              <a:t>pure economic loss</a:t>
            </a:r>
            <a:r>
              <a:rPr lang="en-US" sz="2000" dirty="0"/>
              <a:t> in a negligence (or products liability) action.</a:t>
            </a:r>
          </a:p>
          <a:p>
            <a:r>
              <a:rPr lang="en-US" sz="2000" dirty="0"/>
              <a:t>Courts developed ELR in products liability cases to limit an extraordinary judicial expansion of tort theory.</a:t>
            </a:r>
          </a:p>
          <a:p>
            <a:r>
              <a:rPr lang="en-US" sz="2000" dirty="0"/>
              <a:t>ELR arguably marks a border between tort and contract: remedies available for pure economic loss are normally left to the parties’ bargain.</a:t>
            </a:r>
          </a:p>
          <a:p>
            <a:r>
              <a:rPr lang="en-US" sz="2000" dirty="0"/>
              <a:t>There are, of course, economic torts—e.g., fraud, breach of fiduciary duty, libel, slander, intentional interference with contract.</a:t>
            </a:r>
          </a:p>
          <a:p>
            <a:r>
              <a:rPr lang="en-US" sz="2000" dirty="0"/>
              <a:t>ELR comes up often in construction industry because so many participants’ economic interests are interdependent but not addressed by contract.</a:t>
            </a:r>
          </a:p>
          <a:p>
            <a:pPr lvl="1"/>
            <a:endParaRPr lang="en-US" dirty="0"/>
          </a:p>
        </p:txBody>
      </p:sp>
      <p:sp>
        <p:nvSpPr>
          <p:cNvPr id="4" name="Slide Number Placeholder 3"/>
          <p:cNvSpPr>
            <a:spLocks noGrp="1"/>
          </p:cNvSpPr>
          <p:nvPr>
            <p:ph type="sldNum" sz="quarter" idx="12"/>
          </p:nvPr>
        </p:nvSpPr>
        <p:spPr/>
        <p:txBody>
          <a:bodyPr/>
          <a:lstStyle/>
          <a:p>
            <a:fld id="{987D65A9-AF88-4E19-AB97-6229F1380A80}" type="slidenum">
              <a:rPr lang="en-US" smtClean="0"/>
              <a:t>14</a:t>
            </a:fld>
            <a:endParaRPr lang="en-US"/>
          </a:p>
        </p:txBody>
      </p:sp>
    </p:spTree>
    <p:extLst>
      <p:ext uri="{BB962C8B-B14F-4D97-AF65-F5344CB8AC3E}">
        <p14:creationId xmlns:p14="http://schemas.microsoft.com/office/powerpoint/2010/main" val="1280257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ELR continued</a:t>
            </a:r>
          </a:p>
        </p:txBody>
      </p:sp>
      <p:sp>
        <p:nvSpPr>
          <p:cNvPr id="3" name="Content Placeholder 2"/>
          <p:cNvSpPr>
            <a:spLocks noGrp="1"/>
          </p:cNvSpPr>
          <p:nvPr>
            <p:ph idx="1"/>
          </p:nvPr>
        </p:nvSpPr>
        <p:spPr>
          <a:xfrm>
            <a:off x="4627419" y="443345"/>
            <a:ext cx="6772902" cy="6094615"/>
          </a:xfrm>
        </p:spPr>
        <p:txBody>
          <a:bodyPr>
            <a:normAutofit/>
          </a:bodyPr>
          <a:lstStyle/>
          <a:p>
            <a:r>
              <a:rPr lang="en-US" sz="2000" dirty="0"/>
              <a:t>If plaintiff and defendant are in a contractual relationship:</a:t>
            </a:r>
          </a:p>
          <a:p>
            <a:pPr lvl="1"/>
            <a:r>
              <a:rPr lang="en-US" sz="1800" dirty="0"/>
              <a:t>ELR generally says that rights and obligations should be determined by the contract terms (warranties, indemnities, exculpatory clauses, etc.).</a:t>
            </a:r>
          </a:p>
          <a:p>
            <a:pPr lvl="1"/>
            <a:r>
              <a:rPr lang="en-US" sz="1800" dirty="0"/>
              <a:t>Complication: some courts sometimes conclude that a contractual obligation creates a special relationship that justifies imposing a tort duty of care (e.g., malpractice)—the extent of the tort duty may turn on nature and scope of contract obligations.</a:t>
            </a:r>
          </a:p>
          <a:p>
            <a:pPr lvl="1"/>
            <a:r>
              <a:rPr lang="en-US" sz="1800" dirty="0"/>
              <a:t>When does a construction industry contract create such a special relationship that a court is justified in imposing a duty on one party to protect the economic interests of the other? The cases are inconsistent (e.g., is there a tort of negligent construction or negligent services?).</a:t>
            </a:r>
          </a:p>
        </p:txBody>
      </p:sp>
      <p:sp>
        <p:nvSpPr>
          <p:cNvPr id="4" name="Slide Number Placeholder 3"/>
          <p:cNvSpPr>
            <a:spLocks noGrp="1"/>
          </p:cNvSpPr>
          <p:nvPr>
            <p:ph type="sldNum" sz="quarter" idx="12"/>
          </p:nvPr>
        </p:nvSpPr>
        <p:spPr/>
        <p:txBody>
          <a:bodyPr/>
          <a:lstStyle/>
          <a:p>
            <a:fld id="{987D65A9-AF88-4E19-AB97-6229F1380A80}" type="slidenum">
              <a:rPr lang="en-US" smtClean="0"/>
              <a:t>15</a:t>
            </a:fld>
            <a:endParaRPr lang="en-US"/>
          </a:p>
        </p:txBody>
      </p:sp>
    </p:spTree>
    <p:extLst>
      <p:ext uri="{BB962C8B-B14F-4D97-AF65-F5344CB8AC3E}">
        <p14:creationId xmlns:p14="http://schemas.microsoft.com/office/powerpoint/2010/main" val="2447574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ELR continued</a:t>
            </a:r>
          </a:p>
        </p:txBody>
      </p:sp>
      <p:sp>
        <p:nvSpPr>
          <p:cNvPr id="3" name="Content Placeholder 2"/>
          <p:cNvSpPr>
            <a:spLocks noGrp="1"/>
          </p:cNvSpPr>
          <p:nvPr>
            <p:ph idx="1"/>
          </p:nvPr>
        </p:nvSpPr>
        <p:spPr/>
        <p:txBody>
          <a:bodyPr>
            <a:normAutofit/>
          </a:bodyPr>
          <a:lstStyle/>
          <a:p>
            <a:r>
              <a:rPr lang="en-US" sz="2000" dirty="0"/>
              <a:t>If plaintiff and defendant are not in a contractual relationship:</a:t>
            </a:r>
          </a:p>
          <a:p>
            <a:pPr lvl="1"/>
            <a:r>
              <a:rPr lang="en-US" sz="1800" dirty="0"/>
              <a:t>A key difference: plaintiff arguably had no opportunity to bargain for protection against risk that the other project participant might cause economic harm.</a:t>
            </a:r>
          </a:p>
          <a:p>
            <a:pPr lvl="2"/>
            <a:r>
              <a:rPr lang="en-US" sz="1600" dirty="0"/>
              <a:t>Always true in construction industry context?</a:t>
            </a:r>
          </a:p>
          <a:p>
            <a:pPr lvl="2"/>
            <a:r>
              <a:rPr lang="en-US" sz="1600" dirty="0"/>
              <a:t>Even when true, is it always relevant in construction industry context?.</a:t>
            </a:r>
          </a:p>
          <a:p>
            <a:pPr lvl="1"/>
            <a:r>
              <a:rPr lang="en-US" sz="1800" dirty="0"/>
              <a:t>These cases account for much of the confusion and inconsistency in application of ELR.</a:t>
            </a:r>
          </a:p>
        </p:txBody>
      </p:sp>
      <p:sp>
        <p:nvSpPr>
          <p:cNvPr id="4" name="Slide Number Placeholder 3"/>
          <p:cNvSpPr>
            <a:spLocks noGrp="1"/>
          </p:cNvSpPr>
          <p:nvPr>
            <p:ph type="sldNum" sz="quarter" idx="12"/>
          </p:nvPr>
        </p:nvSpPr>
        <p:spPr/>
        <p:txBody>
          <a:bodyPr/>
          <a:lstStyle/>
          <a:p>
            <a:fld id="{987D65A9-AF88-4E19-AB97-6229F1380A80}" type="slidenum">
              <a:rPr lang="en-US" smtClean="0"/>
              <a:t>16</a:t>
            </a:fld>
            <a:endParaRPr lang="en-US"/>
          </a:p>
        </p:txBody>
      </p:sp>
    </p:spTree>
    <p:extLst>
      <p:ext uri="{BB962C8B-B14F-4D97-AF65-F5344CB8AC3E}">
        <p14:creationId xmlns:p14="http://schemas.microsoft.com/office/powerpoint/2010/main" val="3752923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ELR continued</a:t>
            </a:r>
          </a:p>
        </p:txBody>
      </p:sp>
      <p:sp>
        <p:nvSpPr>
          <p:cNvPr id="3" name="Content Placeholder 2"/>
          <p:cNvSpPr>
            <a:spLocks noGrp="1"/>
          </p:cNvSpPr>
          <p:nvPr>
            <p:ph idx="1"/>
          </p:nvPr>
        </p:nvSpPr>
        <p:spPr>
          <a:xfrm>
            <a:off x="4767466" y="580128"/>
            <a:ext cx="6281873" cy="5957832"/>
          </a:xfrm>
        </p:spPr>
        <p:txBody>
          <a:bodyPr>
            <a:normAutofit lnSpcReduction="10000"/>
          </a:bodyPr>
          <a:lstStyle/>
          <a:p>
            <a:r>
              <a:rPr lang="en-US" sz="2000" dirty="0"/>
              <a:t>Basic exceptions to ELR in construction context:</a:t>
            </a:r>
          </a:p>
          <a:p>
            <a:pPr lvl="1"/>
            <a:r>
              <a:rPr lang="en-US" sz="1800" dirty="0"/>
              <a:t>If plaintiff suffered personal injury or property damage to property other than the construction work, ELR does not apply.</a:t>
            </a:r>
          </a:p>
          <a:p>
            <a:pPr lvl="1"/>
            <a:r>
              <a:rPr lang="en-US" sz="1800" dirty="0"/>
              <a:t>Courts differ on “other property” exception where claim involves a component that is arguably incorporated into the project.</a:t>
            </a:r>
          </a:p>
          <a:p>
            <a:pPr lvl="1"/>
            <a:r>
              <a:rPr lang="en-US" sz="1800" dirty="0"/>
              <a:t>Courts also differ on whether a defect that threatens personal injury or property damage should be treated as one involving personal injury or damage to other property.</a:t>
            </a:r>
          </a:p>
          <a:p>
            <a:pPr lvl="1"/>
            <a:r>
              <a:rPr lang="en-US" sz="1800" dirty="0"/>
              <a:t>Many courts do not apply ELR to a negligent misrepresentation claim (adopting Restatement rule).</a:t>
            </a:r>
          </a:p>
          <a:p>
            <a:pPr lvl="1"/>
            <a:r>
              <a:rPr lang="en-US" sz="1800" dirty="0"/>
              <a:t>Underlying policy issue often pits “special relationship” analysis against contractual relationship analysis.</a:t>
            </a:r>
          </a:p>
          <a:p>
            <a:endParaRPr lang="en-US" dirty="0"/>
          </a:p>
        </p:txBody>
      </p:sp>
      <p:sp>
        <p:nvSpPr>
          <p:cNvPr id="4" name="Slide Number Placeholder 3"/>
          <p:cNvSpPr>
            <a:spLocks noGrp="1"/>
          </p:cNvSpPr>
          <p:nvPr>
            <p:ph type="sldNum" sz="quarter" idx="12"/>
          </p:nvPr>
        </p:nvSpPr>
        <p:spPr/>
        <p:txBody>
          <a:bodyPr/>
          <a:lstStyle/>
          <a:p>
            <a:fld id="{987D65A9-AF88-4E19-AB97-6229F1380A80}" type="slidenum">
              <a:rPr lang="en-US" smtClean="0"/>
              <a:t>17</a:t>
            </a:fld>
            <a:endParaRPr lang="en-US"/>
          </a:p>
        </p:txBody>
      </p:sp>
    </p:spTree>
    <p:extLst>
      <p:ext uri="{BB962C8B-B14F-4D97-AF65-F5344CB8AC3E}">
        <p14:creationId xmlns:p14="http://schemas.microsoft.com/office/powerpoint/2010/main" val="2636431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ADR in the construction industry</a:t>
            </a:r>
          </a:p>
        </p:txBody>
      </p:sp>
      <p:sp>
        <p:nvSpPr>
          <p:cNvPr id="3" name="Content Placeholder 2"/>
          <p:cNvSpPr>
            <a:spLocks noGrp="1"/>
          </p:cNvSpPr>
          <p:nvPr>
            <p:ph idx="1"/>
          </p:nvPr>
        </p:nvSpPr>
        <p:spPr>
          <a:xfrm>
            <a:off x="4712978" y="640080"/>
            <a:ext cx="6671302" cy="5734774"/>
          </a:xfrm>
        </p:spPr>
        <p:txBody>
          <a:bodyPr>
            <a:normAutofit/>
          </a:bodyPr>
          <a:lstStyle/>
          <a:p>
            <a:r>
              <a:rPr lang="en-US" sz="2000" dirty="0"/>
              <a:t>The industry has a long-standing interest in ADR.</a:t>
            </a:r>
          </a:p>
          <a:p>
            <a:r>
              <a:rPr lang="en-US" sz="2000" dirty="0"/>
              <a:t>Repeat industry players often prefer binding arbitration over litigation.</a:t>
            </a:r>
          </a:p>
          <a:p>
            <a:pPr lvl="1"/>
            <a:r>
              <a:rPr lang="en-US" sz="1800" dirty="0"/>
              <a:t>Arbitration continues to be popular, but not to the same extent as in the past.</a:t>
            </a:r>
          </a:p>
          <a:p>
            <a:pPr lvl="1"/>
            <a:r>
              <a:rPr lang="en-US" sz="1800" dirty="0"/>
              <a:t>AIA &amp; </a:t>
            </a:r>
            <a:r>
              <a:rPr lang="en-US" sz="1800" dirty="0" err="1"/>
              <a:t>ConsensusDocs</a:t>
            </a:r>
            <a:r>
              <a:rPr lang="en-US" sz="1800" dirty="0"/>
              <a:t> O-C agreement use check-the-box options for ADR.</a:t>
            </a:r>
          </a:p>
          <a:p>
            <a:r>
              <a:rPr lang="en-US" sz="2000" dirty="0"/>
              <a:t>Contracts commonly provide for mandatory, non-binding mediation as a condition precedent to binding arbitration or litigation.</a:t>
            </a:r>
          </a:p>
          <a:p>
            <a:r>
              <a:rPr lang="en-US" sz="2000" dirty="0"/>
              <a:t>AIA &amp; </a:t>
            </a:r>
            <a:r>
              <a:rPr lang="en-US" sz="2000" dirty="0" err="1"/>
              <a:t>Consensusdocs</a:t>
            </a:r>
            <a:r>
              <a:rPr lang="en-US" sz="2000" dirty="0"/>
              <a:t> forms illustrate a popular “stepped” dispute resolution structure.</a:t>
            </a:r>
          </a:p>
        </p:txBody>
      </p:sp>
      <p:sp>
        <p:nvSpPr>
          <p:cNvPr id="4" name="Slide Number Placeholder 3"/>
          <p:cNvSpPr>
            <a:spLocks noGrp="1"/>
          </p:cNvSpPr>
          <p:nvPr>
            <p:ph type="sldNum" sz="quarter" idx="12"/>
          </p:nvPr>
        </p:nvSpPr>
        <p:spPr/>
        <p:txBody>
          <a:bodyPr/>
          <a:lstStyle/>
          <a:p>
            <a:fld id="{5D84065D-F351-4B03-BD91-D8A6B8D4B362}" type="slidenum">
              <a:rPr lang="en-US" smtClean="0"/>
              <a:t>18</a:t>
            </a:fld>
            <a:endParaRPr lang="en-US" dirty="0"/>
          </a:p>
        </p:txBody>
      </p:sp>
    </p:spTree>
    <p:extLst>
      <p:ext uri="{BB962C8B-B14F-4D97-AF65-F5344CB8AC3E}">
        <p14:creationId xmlns:p14="http://schemas.microsoft.com/office/powerpoint/2010/main" val="697498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Mediation—in general</a:t>
            </a:r>
          </a:p>
        </p:txBody>
      </p:sp>
      <p:sp>
        <p:nvSpPr>
          <p:cNvPr id="3" name="Content Placeholder 2"/>
          <p:cNvSpPr>
            <a:spLocks noGrp="1"/>
          </p:cNvSpPr>
          <p:nvPr>
            <p:ph idx="1"/>
          </p:nvPr>
        </p:nvSpPr>
        <p:spPr/>
        <p:txBody>
          <a:bodyPr>
            <a:normAutofit/>
          </a:bodyPr>
          <a:lstStyle/>
          <a:p>
            <a:r>
              <a:rPr lang="en-US" sz="2000" dirty="0"/>
              <a:t>Many jurisdictions or courts have mandatory or optional mediation programs.</a:t>
            </a:r>
          </a:p>
          <a:p>
            <a:r>
              <a:rPr lang="en-US" sz="2000" dirty="0"/>
              <a:t>Where the parties may choose the mediator, most lawyers treat the selection process as a critically important decision.</a:t>
            </a:r>
          </a:p>
        </p:txBody>
      </p:sp>
      <p:sp>
        <p:nvSpPr>
          <p:cNvPr id="4" name="Slide Number Placeholder 3"/>
          <p:cNvSpPr>
            <a:spLocks noGrp="1"/>
          </p:cNvSpPr>
          <p:nvPr>
            <p:ph type="sldNum" sz="quarter" idx="12"/>
          </p:nvPr>
        </p:nvSpPr>
        <p:spPr/>
        <p:txBody>
          <a:bodyPr/>
          <a:lstStyle/>
          <a:p>
            <a:fld id="{5D84065D-F351-4B03-BD91-D8A6B8D4B362}" type="slidenum">
              <a:rPr lang="en-US" smtClean="0"/>
              <a:t>19</a:t>
            </a:fld>
            <a:endParaRPr lang="en-US" dirty="0"/>
          </a:p>
        </p:txBody>
      </p:sp>
    </p:spTree>
    <p:extLst>
      <p:ext uri="{BB962C8B-B14F-4D97-AF65-F5344CB8AC3E}">
        <p14:creationId xmlns:p14="http://schemas.microsoft.com/office/powerpoint/2010/main" val="4063070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F0F21-5125-4BD5-90F8-399F2C0575B3}"/>
              </a:ext>
            </a:extLst>
          </p:cNvPr>
          <p:cNvSpPr>
            <a:spLocks noGrp="1"/>
          </p:cNvSpPr>
          <p:nvPr>
            <p:ph type="title"/>
          </p:nvPr>
        </p:nvSpPr>
        <p:spPr/>
        <p:txBody>
          <a:bodyPr/>
          <a:lstStyle/>
          <a:p>
            <a:r>
              <a:rPr lang="en-US" dirty="0"/>
              <a:t>Insurance</a:t>
            </a:r>
          </a:p>
        </p:txBody>
      </p:sp>
      <p:sp>
        <p:nvSpPr>
          <p:cNvPr id="3" name="Content Placeholder 2">
            <a:extLst>
              <a:ext uri="{FF2B5EF4-FFF2-40B4-BE49-F238E27FC236}">
                <a16:creationId xmlns:a16="http://schemas.microsoft.com/office/drawing/2014/main" id="{EFB78C5D-8FC5-4C5A-8935-9FF57757BD96}"/>
              </a:ext>
            </a:extLst>
          </p:cNvPr>
          <p:cNvSpPr>
            <a:spLocks noGrp="1"/>
          </p:cNvSpPr>
          <p:nvPr>
            <p:ph idx="1"/>
          </p:nvPr>
        </p:nvSpPr>
        <p:spPr/>
        <p:txBody>
          <a:bodyPr/>
          <a:lstStyle/>
          <a:p>
            <a:r>
              <a:rPr lang="en-US" sz="2000" dirty="0"/>
              <a:t>Project participants use insurance to transfer risk.</a:t>
            </a:r>
          </a:p>
          <a:p>
            <a:r>
              <a:rPr lang="en-US" sz="2000" dirty="0"/>
              <a:t>Owner-contractor agreements normally address insurance in great detail.</a:t>
            </a:r>
          </a:p>
          <a:p>
            <a:r>
              <a:rPr lang="en-US" sz="2000" dirty="0" err="1"/>
              <a:t>Consensusdocs</a:t>
            </a:r>
            <a:r>
              <a:rPr lang="en-US" sz="2000" dirty="0"/>
              <a:t> 200, Article 10 (10.2-10.4) illustrates.</a:t>
            </a:r>
          </a:p>
          <a:p>
            <a:r>
              <a:rPr lang="en-US" sz="2000" dirty="0"/>
              <a:t>Careful lawyers require proof of insurance (certificates or copies of policies) and review coverage.</a:t>
            </a:r>
          </a:p>
          <a:p>
            <a:r>
              <a:rPr lang="en-US" sz="2000" dirty="0"/>
              <a:t>Obtain review by a professional risk manager if feasible.</a:t>
            </a:r>
          </a:p>
          <a:p>
            <a:endParaRPr lang="en-US" dirty="0"/>
          </a:p>
        </p:txBody>
      </p:sp>
      <p:sp>
        <p:nvSpPr>
          <p:cNvPr id="4" name="Slide Number Placeholder 3">
            <a:extLst>
              <a:ext uri="{FF2B5EF4-FFF2-40B4-BE49-F238E27FC236}">
                <a16:creationId xmlns:a16="http://schemas.microsoft.com/office/drawing/2014/main" id="{43620563-DED5-4C89-BCAB-201C2F85EB43}"/>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2168609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Mediation advantages</a:t>
            </a:r>
          </a:p>
        </p:txBody>
      </p:sp>
      <p:sp>
        <p:nvSpPr>
          <p:cNvPr id="3" name="Content Placeholder 2"/>
          <p:cNvSpPr>
            <a:spLocks noGrp="1"/>
          </p:cNvSpPr>
          <p:nvPr>
            <p:ph idx="1"/>
          </p:nvPr>
        </p:nvSpPr>
        <p:spPr/>
        <p:txBody>
          <a:bodyPr>
            <a:normAutofit/>
          </a:bodyPr>
          <a:lstStyle/>
          <a:p>
            <a:r>
              <a:rPr lang="en-US" sz="2000" dirty="0"/>
              <a:t>Usually much quicker and less expensive, less formal, &amp; less adversarial alternative to litigation.</a:t>
            </a:r>
          </a:p>
          <a:p>
            <a:r>
              <a:rPr lang="en-US" sz="2000" dirty="0"/>
              <a:t>The parties control the process, with the assistance of the mediator.</a:t>
            </a:r>
          </a:p>
          <a:p>
            <a:r>
              <a:rPr lang="en-US" sz="2000" dirty="0"/>
              <a:t>The process can be completely confidential.</a:t>
            </a:r>
          </a:p>
          <a:p>
            <a:r>
              <a:rPr lang="en-US" sz="2000" dirty="0"/>
              <a:t>The parties can be as creative as they wish; they are not limited to judicially authorized remedies.</a:t>
            </a:r>
          </a:p>
          <a:p>
            <a:r>
              <a:rPr lang="en-US" sz="2000" dirty="0"/>
              <a:t>The process does not lead to a binding decision; no claims or defenses lost.</a:t>
            </a:r>
          </a:p>
          <a:p>
            <a:endParaRPr lang="en-US" dirty="0"/>
          </a:p>
        </p:txBody>
      </p:sp>
      <p:sp>
        <p:nvSpPr>
          <p:cNvPr id="4" name="Slide Number Placeholder 3"/>
          <p:cNvSpPr>
            <a:spLocks noGrp="1"/>
          </p:cNvSpPr>
          <p:nvPr>
            <p:ph type="sldNum" sz="quarter" idx="12"/>
          </p:nvPr>
        </p:nvSpPr>
        <p:spPr/>
        <p:txBody>
          <a:bodyPr/>
          <a:lstStyle/>
          <a:p>
            <a:fld id="{5D84065D-F351-4B03-BD91-D8A6B8D4B362}" type="slidenum">
              <a:rPr lang="en-US" smtClean="0"/>
              <a:t>20</a:t>
            </a:fld>
            <a:endParaRPr lang="en-US" dirty="0"/>
          </a:p>
        </p:txBody>
      </p:sp>
    </p:spTree>
    <p:extLst>
      <p:ext uri="{BB962C8B-B14F-4D97-AF65-F5344CB8AC3E}">
        <p14:creationId xmlns:p14="http://schemas.microsoft.com/office/powerpoint/2010/main" val="3779942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Arbitration in general</a:t>
            </a:r>
          </a:p>
        </p:txBody>
      </p:sp>
      <p:sp>
        <p:nvSpPr>
          <p:cNvPr id="3" name="Content Placeholder 2"/>
          <p:cNvSpPr>
            <a:spLocks noGrp="1"/>
          </p:cNvSpPr>
          <p:nvPr>
            <p:ph idx="1"/>
          </p:nvPr>
        </p:nvSpPr>
        <p:spPr/>
        <p:txBody>
          <a:bodyPr>
            <a:normAutofit/>
          </a:bodyPr>
          <a:lstStyle/>
          <a:p>
            <a:r>
              <a:rPr lang="en-US" sz="2000" dirty="0"/>
              <a:t>Contracting parties can agree in advance to submit disputes to arbitration or they can agree to submit a dispute after it arises.</a:t>
            </a:r>
          </a:p>
          <a:p>
            <a:r>
              <a:rPr lang="en-US" sz="2000" dirty="0"/>
              <a:t>Many construction industry disputes are subject to the Federal Arbitration Act.</a:t>
            </a:r>
          </a:p>
          <a:p>
            <a:r>
              <a:rPr lang="en-US" sz="2000" dirty="0"/>
              <a:t>States often have their own arbitration acts.</a:t>
            </a:r>
          </a:p>
        </p:txBody>
      </p:sp>
      <p:sp>
        <p:nvSpPr>
          <p:cNvPr id="4" name="Slide Number Placeholder 3"/>
          <p:cNvSpPr>
            <a:spLocks noGrp="1"/>
          </p:cNvSpPr>
          <p:nvPr>
            <p:ph type="sldNum" sz="quarter" idx="12"/>
          </p:nvPr>
        </p:nvSpPr>
        <p:spPr/>
        <p:txBody>
          <a:bodyPr/>
          <a:lstStyle/>
          <a:p>
            <a:fld id="{5D84065D-F351-4B03-BD91-D8A6B8D4B362}" type="slidenum">
              <a:rPr lang="en-US" smtClean="0"/>
              <a:t>21</a:t>
            </a:fld>
            <a:endParaRPr lang="en-US" dirty="0"/>
          </a:p>
        </p:txBody>
      </p:sp>
    </p:spTree>
    <p:extLst>
      <p:ext uri="{BB962C8B-B14F-4D97-AF65-F5344CB8AC3E}">
        <p14:creationId xmlns:p14="http://schemas.microsoft.com/office/powerpoint/2010/main" val="1495861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 of arbitration</a:t>
            </a:r>
          </a:p>
        </p:txBody>
      </p:sp>
      <p:sp>
        <p:nvSpPr>
          <p:cNvPr id="3" name="Content Placeholder 2"/>
          <p:cNvSpPr>
            <a:spLocks noGrp="1"/>
          </p:cNvSpPr>
          <p:nvPr>
            <p:ph idx="1"/>
          </p:nvPr>
        </p:nvSpPr>
        <p:spPr>
          <a:xfrm>
            <a:off x="5102407" y="953835"/>
            <a:ext cx="6281873" cy="5248622"/>
          </a:xfrm>
        </p:spPr>
        <p:txBody>
          <a:bodyPr>
            <a:normAutofit/>
          </a:bodyPr>
          <a:lstStyle/>
          <a:p>
            <a:r>
              <a:rPr lang="en-US" sz="2000" dirty="0"/>
              <a:t>Generally cheaper and quicker than litigation, but contemporary arbitration procedures are becoming more complex and somewhat less efficient.</a:t>
            </a:r>
          </a:p>
          <a:p>
            <a:r>
              <a:rPr lang="en-US" sz="2000" dirty="0"/>
              <a:t>The contracting parties can designate an arbitrator(s) with specialized experience.</a:t>
            </a:r>
          </a:p>
          <a:p>
            <a:r>
              <a:rPr lang="en-US" sz="2000" dirty="0"/>
              <a:t>Courts now strongly favor arbitration (in the distant past, they did not) and will enforce agreements to arbitrate and arbitration awards (subject to limits noted later).</a:t>
            </a:r>
          </a:p>
          <a:p>
            <a:r>
              <a:rPr lang="en-US" sz="2000" dirty="0"/>
              <a:t>Depending on the arbitration organization and rules involved, discovery and procedure may be more efficient than civil litigation, but still fair.</a:t>
            </a:r>
          </a:p>
          <a:p>
            <a:endParaRPr lang="en-US" dirty="0"/>
          </a:p>
        </p:txBody>
      </p:sp>
      <p:sp>
        <p:nvSpPr>
          <p:cNvPr id="4" name="Slide Number Placeholder 3"/>
          <p:cNvSpPr>
            <a:spLocks noGrp="1"/>
          </p:cNvSpPr>
          <p:nvPr>
            <p:ph type="sldNum" sz="quarter" idx="12"/>
          </p:nvPr>
        </p:nvSpPr>
        <p:spPr/>
        <p:txBody>
          <a:bodyPr/>
          <a:lstStyle/>
          <a:p>
            <a:fld id="{5D84065D-F351-4B03-BD91-D8A6B8D4B362}" type="slidenum">
              <a:rPr lang="en-US" smtClean="0"/>
              <a:t>22</a:t>
            </a:fld>
            <a:endParaRPr lang="en-US" dirty="0"/>
          </a:p>
        </p:txBody>
      </p:sp>
    </p:spTree>
    <p:extLst>
      <p:ext uri="{BB962C8B-B14F-4D97-AF65-F5344CB8AC3E}">
        <p14:creationId xmlns:p14="http://schemas.microsoft.com/office/powerpoint/2010/main" val="2138554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Disadvantages of arbitration</a:t>
            </a:r>
          </a:p>
        </p:txBody>
      </p:sp>
      <p:sp>
        <p:nvSpPr>
          <p:cNvPr id="3" name="Content Placeholder 2"/>
          <p:cNvSpPr>
            <a:spLocks noGrp="1"/>
          </p:cNvSpPr>
          <p:nvPr>
            <p:ph idx="1"/>
          </p:nvPr>
        </p:nvSpPr>
        <p:spPr/>
        <p:txBody>
          <a:bodyPr>
            <a:normAutofit/>
          </a:bodyPr>
          <a:lstStyle/>
          <a:p>
            <a:r>
              <a:rPr lang="en-US" sz="2000" dirty="0"/>
              <a:t>Under some arbitration rules and agreements, the process can be just as expensive as litigation.</a:t>
            </a:r>
          </a:p>
          <a:p>
            <a:r>
              <a:rPr lang="en-US" sz="2000" dirty="0"/>
              <a:t>Discovery is restricted.</a:t>
            </a:r>
          </a:p>
          <a:p>
            <a:r>
              <a:rPr lang="en-US" sz="2000" dirty="0"/>
              <a:t>Grounds for appeal or vacating an order are extremely limited.</a:t>
            </a:r>
          </a:p>
          <a:p>
            <a:r>
              <a:rPr lang="en-US" sz="2000" dirty="0"/>
              <a:t>Joinder of parties related to the dispute but not parties to the same contract can be difficult or impossible.</a:t>
            </a:r>
          </a:p>
        </p:txBody>
      </p:sp>
      <p:sp>
        <p:nvSpPr>
          <p:cNvPr id="4" name="Slide Number Placeholder 3"/>
          <p:cNvSpPr>
            <a:spLocks noGrp="1"/>
          </p:cNvSpPr>
          <p:nvPr>
            <p:ph type="sldNum" sz="quarter" idx="12"/>
          </p:nvPr>
        </p:nvSpPr>
        <p:spPr/>
        <p:txBody>
          <a:bodyPr/>
          <a:lstStyle/>
          <a:p>
            <a:fld id="{5D84065D-F351-4B03-BD91-D8A6B8D4B362}" type="slidenum">
              <a:rPr lang="en-US" smtClean="0"/>
              <a:t>23</a:t>
            </a:fld>
            <a:endParaRPr lang="en-US" dirty="0"/>
          </a:p>
        </p:txBody>
      </p:sp>
    </p:spTree>
    <p:extLst>
      <p:ext uri="{BB962C8B-B14F-4D97-AF65-F5344CB8AC3E}">
        <p14:creationId xmlns:p14="http://schemas.microsoft.com/office/powerpoint/2010/main" val="812199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Federal Arbitration Act</a:t>
            </a:r>
          </a:p>
        </p:txBody>
      </p:sp>
      <p:sp>
        <p:nvSpPr>
          <p:cNvPr id="3" name="Content Placeholder 2"/>
          <p:cNvSpPr>
            <a:spLocks noGrp="1"/>
          </p:cNvSpPr>
          <p:nvPr>
            <p:ph idx="1"/>
          </p:nvPr>
        </p:nvSpPr>
        <p:spPr/>
        <p:txBody>
          <a:bodyPr>
            <a:normAutofit/>
          </a:bodyPr>
          <a:lstStyle/>
          <a:p>
            <a:r>
              <a:rPr lang="en-US" sz="2000" dirty="0"/>
              <a:t>Applies when the underlying contract evidences a transaction involving commerce.</a:t>
            </a:r>
          </a:p>
          <a:p>
            <a:r>
              <a:rPr lang="en-US" sz="2000" dirty="0"/>
              <a:t>“Commerce” is broadly construed to embrace transactions in or affecting interstate commerce, a standard that most construction contracts meet.</a:t>
            </a:r>
          </a:p>
          <a:p>
            <a:r>
              <a:rPr lang="en-US" sz="2000" dirty="0"/>
              <a:t>Where it applies, the FAA preempts state law on arbitration, but courts have construed the FAA to permit the contracting parties to choose state arbitration law over federal law if they wish.</a:t>
            </a:r>
          </a:p>
          <a:p>
            <a:r>
              <a:rPr lang="en-US" sz="2000" dirty="0"/>
              <a:t>The FAA does not exclude tort claims.</a:t>
            </a:r>
          </a:p>
          <a:p>
            <a:r>
              <a:rPr lang="en-US" sz="2000" dirty="0"/>
              <a:t>The FAA recognizes only limited bases for vacating an arbitration award. </a:t>
            </a:r>
          </a:p>
        </p:txBody>
      </p:sp>
      <p:sp>
        <p:nvSpPr>
          <p:cNvPr id="4" name="Slide Number Placeholder 3"/>
          <p:cNvSpPr>
            <a:spLocks noGrp="1"/>
          </p:cNvSpPr>
          <p:nvPr>
            <p:ph type="sldNum" sz="quarter" idx="12"/>
          </p:nvPr>
        </p:nvSpPr>
        <p:spPr/>
        <p:txBody>
          <a:bodyPr/>
          <a:lstStyle/>
          <a:p>
            <a:fld id="{5D84065D-F351-4B03-BD91-D8A6B8D4B362}" type="slidenum">
              <a:rPr lang="en-US" smtClean="0"/>
              <a:t>24</a:t>
            </a:fld>
            <a:endParaRPr lang="en-US" dirty="0"/>
          </a:p>
        </p:txBody>
      </p:sp>
    </p:spTree>
    <p:extLst>
      <p:ext uri="{BB962C8B-B14F-4D97-AF65-F5344CB8AC3E}">
        <p14:creationId xmlns:p14="http://schemas.microsoft.com/office/powerpoint/2010/main" val="2861143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Bases to vacate an arbitration award</a:t>
            </a:r>
          </a:p>
        </p:txBody>
      </p:sp>
      <p:sp>
        <p:nvSpPr>
          <p:cNvPr id="3" name="Content Placeholder 2"/>
          <p:cNvSpPr>
            <a:spLocks noGrp="1"/>
          </p:cNvSpPr>
          <p:nvPr>
            <p:ph idx="1"/>
          </p:nvPr>
        </p:nvSpPr>
        <p:spPr/>
        <p:txBody>
          <a:bodyPr>
            <a:normAutofit/>
          </a:bodyPr>
          <a:lstStyle/>
          <a:p>
            <a:r>
              <a:rPr lang="en-US" sz="2000" dirty="0"/>
              <a:t>Common bases include:</a:t>
            </a:r>
          </a:p>
          <a:p>
            <a:pPr lvl="1"/>
            <a:r>
              <a:rPr lang="en-US" sz="2000" dirty="0"/>
              <a:t>The award was procured by corruption, fraud, or other undue means;</a:t>
            </a:r>
          </a:p>
          <a:p>
            <a:pPr lvl="1"/>
            <a:r>
              <a:rPr lang="en-US" sz="2000" dirty="0"/>
              <a:t>There was evident partiality by an appointed neutral arbitrator; arbitrator corruption; prejudicial arbitrator misconduct;</a:t>
            </a:r>
          </a:p>
          <a:p>
            <a:pPr lvl="1"/>
            <a:r>
              <a:rPr lang="en-US" sz="2000" dirty="0"/>
              <a:t>Certain procedural improprieties by an arbitrator or in the process;</a:t>
            </a:r>
          </a:p>
          <a:p>
            <a:pPr lvl="1"/>
            <a:r>
              <a:rPr lang="en-US" sz="2000" dirty="0"/>
              <a:t>The arbitrator exceeded the arbitrator’s powers;</a:t>
            </a:r>
          </a:p>
          <a:p>
            <a:pPr lvl="1"/>
            <a:r>
              <a:rPr lang="en-US" sz="2000" dirty="0"/>
              <a:t>There was no agreement to arbitrate.</a:t>
            </a:r>
          </a:p>
        </p:txBody>
      </p:sp>
      <p:sp>
        <p:nvSpPr>
          <p:cNvPr id="4" name="Slide Number Placeholder 3"/>
          <p:cNvSpPr>
            <a:spLocks noGrp="1"/>
          </p:cNvSpPr>
          <p:nvPr>
            <p:ph type="sldNum" sz="quarter" idx="12"/>
          </p:nvPr>
        </p:nvSpPr>
        <p:spPr/>
        <p:txBody>
          <a:bodyPr/>
          <a:lstStyle/>
          <a:p>
            <a:fld id="{5D84065D-F351-4B03-BD91-D8A6B8D4B362}" type="slidenum">
              <a:rPr lang="en-US" smtClean="0"/>
              <a:t>25</a:t>
            </a:fld>
            <a:endParaRPr lang="en-US" dirty="0"/>
          </a:p>
        </p:txBody>
      </p:sp>
    </p:spTree>
    <p:extLst>
      <p:ext uri="{BB962C8B-B14F-4D97-AF65-F5344CB8AC3E}">
        <p14:creationId xmlns:p14="http://schemas.microsoft.com/office/powerpoint/2010/main" val="2629537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forms of ADR</a:t>
            </a:r>
          </a:p>
        </p:txBody>
      </p:sp>
      <p:sp>
        <p:nvSpPr>
          <p:cNvPr id="3" name="Content Placeholder 2"/>
          <p:cNvSpPr>
            <a:spLocks noGrp="1"/>
          </p:cNvSpPr>
          <p:nvPr>
            <p:ph idx="1"/>
          </p:nvPr>
        </p:nvSpPr>
        <p:spPr/>
        <p:txBody>
          <a:bodyPr/>
          <a:lstStyle/>
          <a:p>
            <a:r>
              <a:rPr lang="en-US" sz="2000" dirty="0"/>
              <a:t>Negotiation—effective and efficient, but only if the parties agree.</a:t>
            </a:r>
          </a:p>
          <a:p>
            <a:r>
              <a:rPr lang="en-US" sz="2000" dirty="0"/>
              <a:t>Facilitation or conciliation (similar to mediation).</a:t>
            </a:r>
          </a:p>
          <a:p>
            <a:r>
              <a:rPr lang="en-US" sz="2000" dirty="0"/>
              <a:t>Non-binding arbitration.</a:t>
            </a:r>
          </a:p>
          <a:p>
            <a:r>
              <a:rPr lang="en-US" sz="2000" dirty="0"/>
              <a:t>Project neutral</a:t>
            </a:r>
          </a:p>
          <a:p>
            <a:r>
              <a:rPr lang="en-US" sz="2000" dirty="0"/>
              <a:t>Collaborative structures (as with Integrated Project Delivery)</a:t>
            </a:r>
          </a:p>
          <a:p>
            <a:r>
              <a:rPr lang="en-US" sz="2000" dirty="0"/>
              <a:t>Dispute resolution boards.</a:t>
            </a:r>
          </a:p>
          <a:p>
            <a:r>
              <a:rPr lang="en-US" sz="2000" dirty="0"/>
              <a:t>Judge pro </a:t>
            </a:r>
            <a:r>
              <a:rPr lang="en-US" sz="2000" dirty="0" err="1"/>
              <a:t>tem</a:t>
            </a:r>
            <a:endParaRPr lang="en-US" sz="2000" dirty="0"/>
          </a:p>
          <a:p>
            <a:endParaRPr lang="en-US" dirty="0"/>
          </a:p>
        </p:txBody>
      </p:sp>
      <p:sp>
        <p:nvSpPr>
          <p:cNvPr id="4" name="Slide Number Placeholder 3"/>
          <p:cNvSpPr>
            <a:spLocks noGrp="1"/>
          </p:cNvSpPr>
          <p:nvPr>
            <p:ph type="sldNum" sz="quarter" idx="12"/>
          </p:nvPr>
        </p:nvSpPr>
        <p:spPr/>
        <p:txBody>
          <a:bodyPr/>
          <a:lstStyle/>
          <a:p>
            <a:fld id="{5D84065D-F351-4B03-BD91-D8A6B8D4B362}" type="slidenum">
              <a:rPr lang="en-US" smtClean="0"/>
              <a:t>26</a:t>
            </a:fld>
            <a:endParaRPr lang="en-US" dirty="0"/>
          </a:p>
        </p:txBody>
      </p:sp>
    </p:spTree>
    <p:extLst>
      <p:ext uri="{BB962C8B-B14F-4D97-AF65-F5344CB8AC3E}">
        <p14:creationId xmlns:p14="http://schemas.microsoft.com/office/powerpoint/2010/main" val="3214138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66C57-7A3D-43E0-A532-B10A90D76211}"/>
              </a:ext>
            </a:extLst>
          </p:cNvPr>
          <p:cNvSpPr>
            <a:spLocks noGrp="1"/>
          </p:cNvSpPr>
          <p:nvPr>
            <p:ph type="title"/>
          </p:nvPr>
        </p:nvSpPr>
        <p:spPr/>
        <p:txBody>
          <a:bodyPr/>
          <a:lstStyle/>
          <a:p>
            <a:r>
              <a:rPr lang="en-US" dirty="0"/>
              <a:t>Construction Safety</a:t>
            </a:r>
          </a:p>
        </p:txBody>
      </p:sp>
      <p:sp>
        <p:nvSpPr>
          <p:cNvPr id="3" name="Content Placeholder 2">
            <a:extLst>
              <a:ext uri="{FF2B5EF4-FFF2-40B4-BE49-F238E27FC236}">
                <a16:creationId xmlns:a16="http://schemas.microsoft.com/office/drawing/2014/main" id="{5118E525-643A-449C-8D3E-0232B5C1B555}"/>
              </a:ext>
            </a:extLst>
          </p:cNvPr>
          <p:cNvSpPr>
            <a:spLocks noGrp="1"/>
          </p:cNvSpPr>
          <p:nvPr>
            <p:ph idx="1"/>
          </p:nvPr>
        </p:nvSpPr>
        <p:spPr/>
        <p:txBody>
          <a:bodyPr>
            <a:normAutofit/>
          </a:bodyPr>
          <a:lstStyle/>
          <a:p>
            <a:r>
              <a:rPr lang="en-US" sz="2000" dirty="0"/>
              <a:t>Accident prevention and oversight</a:t>
            </a:r>
          </a:p>
          <a:p>
            <a:pPr lvl="1"/>
            <a:r>
              <a:rPr lang="en-US" sz="1800" dirty="0"/>
              <a:t>Legislation and regulation (especially OSHA)</a:t>
            </a:r>
          </a:p>
          <a:p>
            <a:pPr lvl="1"/>
            <a:r>
              <a:rPr lang="en-US" sz="1800" dirty="0"/>
              <a:t>Insurance programs</a:t>
            </a:r>
          </a:p>
          <a:p>
            <a:r>
              <a:rPr lang="en-US" sz="2000" dirty="0"/>
              <a:t>Recovery of Compensation for Construction Accidents</a:t>
            </a:r>
          </a:p>
          <a:p>
            <a:pPr lvl="1"/>
            <a:r>
              <a:rPr lang="en-US" sz="1800" dirty="0"/>
              <a:t>Workers’ Compensation Laws</a:t>
            </a:r>
          </a:p>
          <a:p>
            <a:pPr lvl="1"/>
            <a:r>
              <a:rPr lang="en-US" sz="1800" dirty="0"/>
              <a:t>Tort liability of owners, contractors, and design professionals</a:t>
            </a:r>
          </a:p>
          <a:p>
            <a:r>
              <a:rPr lang="en-US" sz="2000" dirty="0"/>
              <a:t>Risk Allocation and Transfer</a:t>
            </a:r>
          </a:p>
          <a:p>
            <a:pPr lvl="1"/>
            <a:r>
              <a:rPr lang="en-US" sz="1800" dirty="0"/>
              <a:t>Insurance</a:t>
            </a:r>
          </a:p>
          <a:p>
            <a:pPr lvl="1"/>
            <a:r>
              <a:rPr lang="en-US" sz="1800" dirty="0"/>
              <a:t>Indemnity</a:t>
            </a:r>
          </a:p>
          <a:p>
            <a:pPr lvl="1"/>
            <a:r>
              <a:rPr lang="en-US" sz="1800" dirty="0"/>
              <a:t>Other</a:t>
            </a:r>
          </a:p>
        </p:txBody>
      </p:sp>
      <p:sp>
        <p:nvSpPr>
          <p:cNvPr id="4" name="Slide Number Placeholder 3">
            <a:extLst>
              <a:ext uri="{FF2B5EF4-FFF2-40B4-BE49-F238E27FC236}">
                <a16:creationId xmlns:a16="http://schemas.microsoft.com/office/drawing/2014/main" id="{EDE9F438-515E-4C97-9AFD-916EB932145A}"/>
              </a:ext>
            </a:extLst>
          </p:cNvPr>
          <p:cNvSpPr>
            <a:spLocks noGrp="1"/>
          </p:cNvSpPr>
          <p:nvPr>
            <p:ph type="sldNum" sz="quarter" idx="12"/>
          </p:nvPr>
        </p:nvSpPr>
        <p:spPr/>
        <p:txBody>
          <a:bodyPr/>
          <a:lstStyle/>
          <a:p>
            <a:fld id="{FE568355-C0FD-4AA1-9EA9-AED9877FD002}" type="slidenum">
              <a:rPr lang="en-US" smtClean="0"/>
              <a:t>27</a:t>
            </a:fld>
            <a:endParaRPr lang="en-US"/>
          </a:p>
        </p:txBody>
      </p:sp>
    </p:spTree>
    <p:extLst>
      <p:ext uri="{BB962C8B-B14F-4D97-AF65-F5344CB8AC3E}">
        <p14:creationId xmlns:p14="http://schemas.microsoft.com/office/powerpoint/2010/main" val="1247507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Most common types of construction insurance</a:t>
            </a:r>
          </a:p>
        </p:txBody>
      </p:sp>
      <p:sp>
        <p:nvSpPr>
          <p:cNvPr id="3" name="Content Placeholder 2"/>
          <p:cNvSpPr>
            <a:spLocks noGrp="1"/>
          </p:cNvSpPr>
          <p:nvPr>
            <p:ph idx="1"/>
          </p:nvPr>
        </p:nvSpPr>
        <p:spPr>
          <a:xfrm>
            <a:off x="4703742" y="640080"/>
            <a:ext cx="6680538" cy="5654644"/>
          </a:xfrm>
        </p:spPr>
        <p:txBody>
          <a:bodyPr>
            <a:normAutofit fontScale="92500" lnSpcReduction="10000"/>
          </a:bodyPr>
          <a:lstStyle/>
          <a:p>
            <a:r>
              <a:rPr lang="en-US" sz="1900" dirty="0"/>
              <a:t>Workers Compensation—generally required by statute.</a:t>
            </a:r>
          </a:p>
          <a:p>
            <a:r>
              <a:rPr lang="en-US" sz="1900" dirty="0"/>
              <a:t>Commercial General Liability</a:t>
            </a:r>
          </a:p>
          <a:p>
            <a:pPr lvl="1"/>
            <a:r>
              <a:rPr lang="en-US" sz="1700" dirty="0"/>
              <a:t>Covers risk of liability for property damage and bodily injury, personal injury, and more.</a:t>
            </a:r>
          </a:p>
          <a:p>
            <a:pPr lvl="1"/>
            <a:r>
              <a:rPr lang="en-US" sz="1700" dirty="0"/>
              <a:t>Contractors and subcontractors should maintain adequate CGL coverage.</a:t>
            </a:r>
          </a:p>
          <a:p>
            <a:pPr lvl="1"/>
            <a:r>
              <a:rPr lang="en-US" sz="1700" dirty="0"/>
              <a:t>Contracts often specify coverage for additional insureds &amp; additional named insureds.</a:t>
            </a:r>
          </a:p>
          <a:p>
            <a:r>
              <a:rPr lang="en-US" sz="1900" dirty="0"/>
              <a:t>Builders Risk covers against casualty loss to the project.</a:t>
            </a:r>
          </a:p>
          <a:p>
            <a:pPr lvl="1"/>
            <a:r>
              <a:rPr lang="en-US" sz="1700" dirty="0"/>
              <a:t>Contract should specify whether O or C will carry the builders risk.</a:t>
            </a:r>
          </a:p>
          <a:p>
            <a:pPr lvl="1"/>
            <a:r>
              <a:rPr lang="en-US" sz="1700" dirty="0"/>
              <a:t>Coverage amount should increase as project value increases.</a:t>
            </a:r>
          </a:p>
          <a:p>
            <a:pPr lvl="1"/>
            <a:r>
              <a:rPr lang="en-US" sz="1700" dirty="0"/>
              <a:t>Confirm coverage for stored materials and equipment and items in transit.</a:t>
            </a:r>
          </a:p>
          <a:p>
            <a:r>
              <a:rPr lang="en-US" sz="1900" dirty="0"/>
              <a:t>Professional liability</a:t>
            </a:r>
          </a:p>
          <a:p>
            <a:r>
              <a:rPr lang="en-US" sz="1900" dirty="0"/>
              <a:t>Automobile and other insurance.</a:t>
            </a:r>
          </a:p>
          <a:p>
            <a:endParaRPr lang="en-US" dirty="0"/>
          </a:p>
        </p:txBody>
      </p:sp>
      <p:sp>
        <p:nvSpPr>
          <p:cNvPr id="4" name="Slide Number Placeholder 3"/>
          <p:cNvSpPr>
            <a:spLocks noGrp="1"/>
          </p:cNvSpPr>
          <p:nvPr>
            <p:ph type="sldNum" sz="quarter" idx="12"/>
          </p:nvPr>
        </p:nvSpPr>
        <p:spPr/>
        <p:txBody>
          <a:bodyPr/>
          <a:lstStyle/>
          <a:p>
            <a:fld id="{5D84065D-F351-4B03-BD91-D8A6B8D4B362}" type="slidenum">
              <a:rPr lang="en-US" smtClean="0"/>
              <a:t>3</a:t>
            </a:fld>
            <a:endParaRPr lang="en-US" dirty="0"/>
          </a:p>
        </p:txBody>
      </p:sp>
    </p:spTree>
    <p:extLst>
      <p:ext uri="{BB962C8B-B14F-4D97-AF65-F5344CB8AC3E}">
        <p14:creationId xmlns:p14="http://schemas.microsoft.com/office/powerpoint/2010/main" val="1259036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Three more insurance points</a:t>
            </a:r>
          </a:p>
        </p:txBody>
      </p:sp>
      <p:sp>
        <p:nvSpPr>
          <p:cNvPr id="3" name="Content Placeholder 2"/>
          <p:cNvSpPr>
            <a:spLocks noGrp="1"/>
          </p:cNvSpPr>
          <p:nvPr>
            <p:ph idx="1"/>
          </p:nvPr>
        </p:nvSpPr>
        <p:spPr/>
        <p:txBody>
          <a:bodyPr>
            <a:normAutofit/>
          </a:bodyPr>
          <a:lstStyle/>
          <a:p>
            <a:r>
              <a:rPr lang="en-US" sz="2000" dirty="0"/>
              <a:t>Waiver of subrogation</a:t>
            </a:r>
          </a:p>
          <a:p>
            <a:pPr lvl="1"/>
            <a:r>
              <a:rPr lang="en-US" sz="1800" dirty="0"/>
              <a:t>Insurer who pays claim is subrogated to related claims the insured has.</a:t>
            </a:r>
          </a:p>
          <a:p>
            <a:pPr lvl="1"/>
            <a:r>
              <a:rPr lang="en-US" sz="1800" dirty="0"/>
              <a:t>Contract should require waiver of this subrogation right for other project participants.</a:t>
            </a:r>
          </a:p>
          <a:p>
            <a:r>
              <a:rPr lang="en-US" sz="2000" dirty="0"/>
              <a:t>Contractual liability coverage may be purchased to cover indemnities.</a:t>
            </a:r>
          </a:p>
          <a:p>
            <a:r>
              <a:rPr lang="en-US" sz="2000" dirty="0"/>
              <a:t>Controlled insurance programs (wrap ups), project insurance, master policies.</a:t>
            </a:r>
          </a:p>
        </p:txBody>
      </p:sp>
      <p:sp>
        <p:nvSpPr>
          <p:cNvPr id="4" name="Slide Number Placeholder 3"/>
          <p:cNvSpPr>
            <a:spLocks noGrp="1"/>
          </p:cNvSpPr>
          <p:nvPr>
            <p:ph type="sldNum" sz="quarter" idx="12"/>
          </p:nvPr>
        </p:nvSpPr>
        <p:spPr/>
        <p:txBody>
          <a:bodyPr/>
          <a:lstStyle/>
          <a:p>
            <a:fld id="{5D84065D-F351-4B03-BD91-D8A6B8D4B362}" type="slidenum">
              <a:rPr lang="en-US" smtClean="0"/>
              <a:t>4</a:t>
            </a:fld>
            <a:endParaRPr lang="en-US" dirty="0"/>
          </a:p>
        </p:txBody>
      </p:sp>
    </p:spTree>
    <p:extLst>
      <p:ext uri="{BB962C8B-B14F-4D97-AF65-F5344CB8AC3E}">
        <p14:creationId xmlns:p14="http://schemas.microsoft.com/office/powerpoint/2010/main" val="2384334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Bonds</a:t>
            </a:r>
          </a:p>
        </p:txBody>
      </p:sp>
      <p:sp>
        <p:nvSpPr>
          <p:cNvPr id="3" name="Content Placeholder 2"/>
          <p:cNvSpPr>
            <a:spLocks noGrp="1"/>
          </p:cNvSpPr>
          <p:nvPr>
            <p:ph idx="1"/>
          </p:nvPr>
        </p:nvSpPr>
        <p:spPr/>
        <p:txBody>
          <a:bodyPr/>
          <a:lstStyle/>
          <a:p>
            <a:r>
              <a:rPr lang="en-US" sz="2000" dirty="0"/>
              <a:t>In the construction industry, a bond is a surety bond (credit enhancement).</a:t>
            </a:r>
          </a:p>
          <a:p>
            <a:r>
              <a:rPr lang="en-US" sz="2000" dirty="0"/>
              <a:t>Suretyship—contractual commitment to be responsible for another’s promise or performance.</a:t>
            </a:r>
          </a:p>
          <a:p>
            <a:r>
              <a:rPr lang="en-US" sz="2000" dirty="0"/>
              <a:t>A construction industry surety bond involves 3 parties:</a:t>
            </a:r>
          </a:p>
          <a:p>
            <a:pPr lvl="1"/>
            <a:r>
              <a:rPr lang="en-US" sz="1800" dirty="0"/>
              <a:t>The principal, who has a contractual obligation &amp; on whose account the bond is issued;</a:t>
            </a:r>
          </a:p>
          <a:p>
            <a:pPr lvl="1"/>
            <a:r>
              <a:rPr lang="en-US" sz="1800" dirty="0"/>
              <a:t>The </a:t>
            </a:r>
            <a:r>
              <a:rPr lang="en-US" sz="1800" dirty="0" err="1"/>
              <a:t>obligee</a:t>
            </a:r>
            <a:r>
              <a:rPr lang="en-US" sz="1800" dirty="0"/>
              <a:t>, to whom the principal’s obligation is owed.</a:t>
            </a:r>
          </a:p>
          <a:p>
            <a:pPr lvl="1"/>
            <a:r>
              <a:rPr lang="en-US" sz="1800" dirty="0"/>
              <a:t>The surety, who undertakes the suretyship obligation to the </a:t>
            </a:r>
            <a:r>
              <a:rPr lang="en-US" sz="1800" dirty="0" err="1"/>
              <a:t>obligee</a:t>
            </a:r>
            <a:r>
              <a:rPr lang="en-US" sz="1800" dirty="0"/>
              <a:t>.</a:t>
            </a:r>
          </a:p>
          <a:p>
            <a:pPr marL="0" indent="0">
              <a:buNone/>
            </a:pPr>
            <a:endParaRPr lang="en-US" dirty="0"/>
          </a:p>
        </p:txBody>
      </p:sp>
      <p:sp>
        <p:nvSpPr>
          <p:cNvPr id="4" name="Slide Number Placeholder 3"/>
          <p:cNvSpPr>
            <a:spLocks noGrp="1"/>
          </p:cNvSpPr>
          <p:nvPr>
            <p:ph type="sldNum" sz="quarter" idx="12"/>
          </p:nvPr>
        </p:nvSpPr>
        <p:spPr/>
        <p:txBody>
          <a:bodyPr/>
          <a:lstStyle/>
          <a:p>
            <a:fld id="{5D84065D-F351-4B03-BD91-D8A6B8D4B362}" type="slidenum">
              <a:rPr lang="en-US" smtClean="0"/>
              <a:t>5</a:t>
            </a:fld>
            <a:endParaRPr lang="en-US" dirty="0"/>
          </a:p>
        </p:txBody>
      </p:sp>
    </p:spTree>
    <p:extLst>
      <p:ext uri="{BB962C8B-B14F-4D97-AF65-F5344CB8AC3E}">
        <p14:creationId xmlns:p14="http://schemas.microsoft.com/office/powerpoint/2010/main" val="750138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Surety bond structure</a:t>
            </a:r>
          </a:p>
        </p:txBody>
      </p:sp>
      <p:sp>
        <p:nvSpPr>
          <p:cNvPr id="3" name="Content Placeholder 2"/>
          <p:cNvSpPr>
            <a:spLocks noGrp="1"/>
          </p:cNvSpPr>
          <p:nvPr>
            <p:ph idx="1"/>
          </p:nvPr>
        </p:nvSpPr>
        <p:spPr>
          <a:xfrm>
            <a:off x="5102407" y="953835"/>
            <a:ext cx="6281873" cy="5248622"/>
          </a:xfrm>
        </p:spPr>
        <p:txBody>
          <a:bodyPr>
            <a:normAutofit/>
          </a:bodyPr>
          <a:lstStyle/>
          <a:p>
            <a:r>
              <a:rPr lang="en-US" sz="2000" dirty="0"/>
              <a:t>The </a:t>
            </a:r>
            <a:r>
              <a:rPr lang="en-US" sz="2000" dirty="0">
                <a:solidFill>
                  <a:srgbClr val="FF0000"/>
                </a:solidFill>
              </a:rPr>
              <a:t>surety</a:t>
            </a:r>
            <a:r>
              <a:rPr lang="en-US" sz="2000" dirty="0"/>
              <a:t> issues the bond to the </a:t>
            </a:r>
            <a:r>
              <a:rPr lang="en-US" sz="2000" dirty="0" err="1">
                <a:solidFill>
                  <a:srgbClr val="FF0000"/>
                </a:solidFill>
              </a:rPr>
              <a:t>obligee</a:t>
            </a:r>
            <a:r>
              <a:rPr lang="en-US" sz="2000" dirty="0"/>
              <a:t> on behalf of the </a:t>
            </a:r>
            <a:r>
              <a:rPr lang="en-US" sz="2000" dirty="0">
                <a:solidFill>
                  <a:srgbClr val="FF0000"/>
                </a:solidFill>
              </a:rPr>
              <a:t>principal</a:t>
            </a:r>
            <a:r>
              <a:rPr lang="en-US" sz="2000" dirty="0"/>
              <a:t>.</a:t>
            </a:r>
          </a:p>
          <a:p>
            <a:r>
              <a:rPr lang="en-US" sz="2000" dirty="0"/>
              <a:t>The </a:t>
            </a:r>
            <a:r>
              <a:rPr lang="en-US" sz="2000" dirty="0" err="1"/>
              <a:t>obligee</a:t>
            </a:r>
            <a:r>
              <a:rPr lang="en-US" sz="2000" dirty="0"/>
              <a:t> wants protection against the risk the principle might default.</a:t>
            </a:r>
          </a:p>
          <a:p>
            <a:r>
              <a:rPr lang="en-US" sz="2000" dirty="0"/>
              <a:t>The surety commits to the </a:t>
            </a:r>
            <a:r>
              <a:rPr lang="en-US" sz="2000" dirty="0" err="1"/>
              <a:t>obligee</a:t>
            </a:r>
            <a:r>
              <a:rPr lang="en-US" sz="2000" dirty="0"/>
              <a:t> that if the principal defaults in some respect, the surety will be obligated in accordance with the bond terms.</a:t>
            </a:r>
          </a:p>
          <a:p>
            <a:r>
              <a:rPr lang="en-US" sz="2000" dirty="0"/>
              <a:t>The bond usually limits the surety’s liability to the stated amount (penal sum) of the bond.</a:t>
            </a:r>
          </a:p>
          <a:p>
            <a:pPr lvl="1"/>
            <a:endParaRPr lang="en-US" dirty="0"/>
          </a:p>
          <a:p>
            <a:pPr lvl="1"/>
            <a:endParaRPr lang="en-US" dirty="0"/>
          </a:p>
        </p:txBody>
      </p:sp>
      <p:sp>
        <p:nvSpPr>
          <p:cNvPr id="4" name="Slide Number Placeholder 3"/>
          <p:cNvSpPr>
            <a:spLocks noGrp="1"/>
          </p:cNvSpPr>
          <p:nvPr>
            <p:ph type="sldNum" sz="quarter" idx="12"/>
          </p:nvPr>
        </p:nvSpPr>
        <p:spPr/>
        <p:txBody>
          <a:bodyPr/>
          <a:lstStyle/>
          <a:p>
            <a:fld id="{5D84065D-F351-4B03-BD91-D8A6B8D4B362}" type="slidenum">
              <a:rPr lang="en-US" smtClean="0"/>
              <a:t>6</a:t>
            </a:fld>
            <a:endParaRPr lang="en-US" dirty="0"/>
          </a:p>
        </p:txBody>
      </p:sp>
    </p:spTree>
    <p:extLst>
      <p:ext uri="{BB962C8B-B14F-4D97-AF65-F5344CB8AC3E}">
        <p14:creationId xmlns:p14="http://schemas.microsoft.com/office/powerpoint/2010/main" val="711027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construction industry bonds</a:t>
            </a:r>
          </a:p>
        </p:txBody>
      </p:sp>
      <p:sp>
        <p:nvSpPr>
          <p:cNvPr id="3" name="Content Placeholder 2"/>
          <p:cNvSpPr>
            <a:spLocks noGrp="1"/>
          </p:cNvSpPr>
          <p:nvPr>
            <p:ph idx="1"/>
          </p:nvPr>
        </p:nvSpPr>
        <p:spPr/>
        <p:txBody>
          <a:bodyPr/>
          <a:lstStyle/>
          <a:p>
            <a:r>
              <a:rPr lang="en-US" sz="2000" dirty="0"/>
              <a:t>The three common bond types:</a:t>
            </a:r>
          </a:p>
          <a:p>
            <a:pPr lvl="1"/>
            <a:r>
              <a:rPr lang="en-US" sz="1800" dirty="0"/>
              <a:t>Payment bond;</a:t>
            </a:r>
          </a:p>
          <a:p>
            <a:pPr lvl="1"/>
            <a:r>
              <a:rPr lang="en-US" sz="1800" dirty="0"/>
              <a:t>Performance bond;</a:t>
            </a:r>
          </a:p>
          <a:p>
            <a:pPr lvl="1"/>
            <a:r>
              <a:rPr lang="en-US" sz="1800" dirty="0"/>
              <a:t>Bid bond.</a:t>
            </a:r>
          </a:p>
          <a:p>
            <a:r>
              <a:rPr lang="en-US" sz="2000" dirty="0"/>
              <a:t>For public projects, the bond (a statutory bond) may need to be in a specified form, as required by statute.</a:t>
            </a:r>
          </a:p>
          <a:p>
            <a:pPr marL="457200" lvl="1" indent="0">
              <a:buNone/>
            </a:pPr>
            <a:endParaRPr lang="en-US" dirty="0"/>
          </a:p>
        </p:txBody>
      </p:sp>
      <p:sp>
        <p:nvSpPr>
          <p:cNvPr id="4" name="Slide Number Placeholder 3"/>
          <p:cNvSpPr>
            <a:spLocks noGrp="1"/>
          </p:cNvSpPr>
          <p:nvPr>
            <p:ph type="sldNum" sz="quarter" idx="12"/>
          </p:nvPr>
        </p:nvSpPr>
        <p:spPr/>
        <p:txBody>
          <a:bodyPr/>
          <a:lstStyle/>
          <a:p>
            <a:fld id="{5D84065D-F351-4B03-BD91-D8A6B8D4B362}" type="slidenum">
              <a:rPr lang="en-US" smtClean="0"/>
              <a:t>7</a:t>
            </a:fld>
            <a:endParaRPr lang="en-US" dirty="0"/>
          </a:p>
        </p:txBody>
      </p:sp>
    </p:spTree>
    <p:extLst>
      <p:ext uri="{BB962C8B-B14F-4D97-AF65-F5344CB8AC3E}">
        <p14:creationId xmlns:p14="http://schemas.microsoft.com/office/powerpoint/2010/main" val="1688306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36C4F-E773-4358-8433-46EBA8B2D195}"/>
              </a:ext>
            </a:extLst>
          </p:cNvPr>
          <p:cNvSpPr>
            <a:spLocks noGrp="1"/>
          </p:cNvSpPr>
          <p:nvPr>
            <p:ph type="title"/>
          </p:nvPr>
        </p:nvSpPr>
        <p:spPr/>
        <p:txBody>
          <a:bodyPr/>
          <a:lstStyle/>
          <a:p>
            <a:r>
              <a:rPr lang="en-US" dirty="0"/>
              <a:t>Technological advances</a:t>
            </a:r>
          </a:p>
        </p:txBody>
      </p:sp>
      <p:sp>
        <p:nvSpPr>
          <p:cNvPr id="3" name="Content Placeholder 2">
            <a:extLst>
              <a:ext uri="{FF2B5EF4-FFF2-40B4-BE49-F238E27FC236}">
                <a16:creationId xmlns:a16="http://schemas.microsoft.com/office/drawing/2014/main" id="{DDED1AD2-3EFB-4D04-89F8-D268411AE9F9}"/>
              </a:ext>
            </a:extLst>
          </p:cNvPr>
          <p:cNvSpPr>
            <a:spLocks noGrp="1"/>
          </p:cNvSpPr>
          <p:nvPr>
            <p:ph idx="1"/>
          </p:nvPr>
        </p:nvSpPr>
        <p:spPr>
          <a:xfrm>
            <a:off x="4785938" y="468556"/>
            <a:ext cx="6281873" cy="5920887"/>
          </a:xfrm>
        </p:spPr>
        <p:txBody>
          <a:bodyPr>
            <a:normAutofit/>
          </a:bodyPr>
          <a:lstStyle/>
          <a:p>
            <a:r>
              <a:rPr lang="en-US" sz="2000" dirty="0"/>
              <a:t>Building Information Modeling is the technological advance most often discussed in the industry.</a:t>
            </a:r>
          </a:p>
          <a:p>
            <a:r>
              <a:rPr lang="en-US" sz="2000" dirty="0"/>
              <a:t>Other advance include:</a:t>
            </a:r>
          </a:p>
          <a:p>
            <a:pPr lvl="1"/>
            <a:r>
              <a:rPr lang="en-US" sz="1800" dirty="0"/>
              <a:t>Evolving scheduling and budgeting tools;</a:t>
            </a:r>
          </a:p>
          <a:p>
            <a:pPr lvl="1"/>
            <a:r>
              <a:rPr lang="en-US" sz="1800" dirty="0"/>
              <a:t>3D printing;</a:t>
            </a:r>
          </a:p>
          <a:p>
            <a:pPr lvl="1"/>
            <a:r>
              <a:rPr lang="en-US" sz="1800" dirty="0"/>
              <a:t>Sustainable construction and green building technologies;</a:t>
            </a:r>
          </a:p>
          <a:p>
            <a:pPr lvl="1"/>
            <a:r>
              <a:rPr lang="en-US" sz="1800" dirty="0"/>
              <a:t>Building life cycle and facilities management applications;</a:t>
            </a:r>
          </a:p>
          <a:p>
            <a:pPr lvl="1"/>
            <a:r>
              <a:rPr lang="en-US" sz="1800" dirty="0"/>
              <a:t>Integrated project delivery (not a technology as much as a framework for adapting project delivery to collaborative technologies);</a:t>
            </a:r>
          </a:p>
          <a:p>
            <a:pPr lvl="1"/>
            <a:r>
              <a:rPr lang="en-US" sz="1800" dirty="0"/>
              <a:t>An evolving range of other collaborative processes.</a:t>
            </a:r>
          </a:p>
        </p:txBody>
      </p:sp>
      <p:sp>
        <p:nvSpPr>
          <p:cNvPr id="4" name="Slide Number Placeholder 3">
            <a:extLst>
              <a:ext uri="{FF2B5EF4-FFF2-40B4-BE49-F238E27FC236}">
                <a16:creationId xmlns:a16="http://schemas.microsoft.com/office/drawing/2014/main" id="{E2473F18-F0A8-4459-ADF7-582C92D23D0C}"/>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1155490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BIM matters</a:t>
            </a:r>
          </a:p>
        </p:txBody>
      </p:sp>
      <p:sp>
        <p:nvSpPr>
          <p:cNvPr id="3" name="Content Placeholder 2"/>
          <p:cNvSpPr>
            <a:spLocks noGrp="1"/>
          </p:cNvSpPr>
          <p:nvPr>
            <p:ph idx="1"/>
          </p:nvPr>
        </p:nvSpPr>
        <p:spPr/>
        <p:txBody>
          <a:bodyPr>
            <a:normAutofit/>
          </a:bodyPr>
          <a:lstStyle/>
          <a:p>
            <a:r>
              <a:rPr lang="en-US" sz="2000" dirty="0"/>
              <a:t>Technological advances and alternative project delivery systems come and go in the history of construction, but a few developments transform the industry. </a:t>
            </a:r>
          </a:p>
          <a:p>
            <a:r>
              <a:rPr lang="en-US" sz="2000" dirty="0"/>
              <a:t>And some even fundamentally change construction law or contracting practices.</a:t>
            </a:r>
          </a:p>
        </p:txBody>
      </p:sp>
      <p:sp>
        <p:nvSpPr>
          <p:cNvPr id="4" name="Slide Number Placeholder 3"/>
          <p:cNvSpPr>
            <a:spLocks noGrp="1"/>
          </p:cNvSpPr>
          <p:nvPr>
            <p:ph type="sldNum" sz="quarter" idx="12"/>
          </p:nvPr>
        </p:nvSpPr>
        <p:spPr/>
        <p:txBody>
          <a:bodyPr/>
          <a:lstStyle/>
          <a:p>
            <a:pPr defTabSz="914400"/>
            <a:fld id="{FE568355-C0FD-4AA1-9EA9-AED9877FD002}" type="slidenum">
              <a:rPr lang="en-US">
                <a:solidFill>
                  <a:srgbClr val="04617B">
                    <a:shade val="90000"/>
                  </a:srgbClr>
                </a:solidFill>
                <a:latin typeface="Constantia"/>
              </a:rPr>
              <a:pPr defTabSz="914400"/>
              <a:t>9</a:t>
            </a:fld>
            <a:endParaRPr lang="en-US">
              <a:solidFill>
                <a:srgbClr val="04617B">
                  <a:shade val="90000"/>
                </a:srgbClr>
              </a:solidFill>
              <a:latin typeface="Constantia"/>
            </a:endParaRPr>
          </a:p>
        </p:txBody>
      </p:sp>
    </p:spTree>
    <p:extLst>
      <p:ext uri="{BB962C8B-B14F-4D97-AF65-F5344CB8AC3E}">
        <p14:creationId xmlns:p14="http://schemas.microsoft.com/office/powerpoint/2010/main" val="1550849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10B6F4"/>
      </a:accent1>
      <a:accent2>
        <a:srgbClr val="3C78C3"/>
      </a:accent2>
      <a:accent3>
        <a:srgbClr val="9F52D0"/>
      </a:accent3>
      <a:accent4>
        <a:srgbClr val="D64198"/>
      </a:accent4>
      <a:accent5>
        <a:srgbClr val="DA2228"/>
      </a:accent5>
      <a:accent6>
        <a:srgbClr val="F18318"/>
      </a:accent6>
      <a:hlink>
        <a:srgbClr val="38DDEC"/>
      </a:hlink>
      <a:folHlink>
        <a:srgbClr val="A8DEE8"/>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CB9708-C445-4049-9D7F-4C8684E69A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79c742c4-e61c-4fa5-be89-a3cb566a80d1}" enabled="0" method="" siteId="{79c742c4-e61c-4fa5-be89-a3cb566a80d1}" removed="1"/>
</clbl:labelList>
</file>

<file path=docProps/app.xml><?xml version="1.0" encoding="utf-8"?>
<Properties xmlns="http://schemas.openxmlformats.org/officeDocument/2006/extended-properties" xmlns:vt="http://schemas.openxmlformats.org/officeDocument/2006/docPropsVTypes">
  <Template>Atlas</Template>
  <TotalTime>518</TotalTime>
  <Words>1878</Words>
  <Application>Microsoft Macintosh PowerPoint</Application>
  <PresentationFormat>Widescreen</PresentationFormat>
  <Paragraphs>184</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Calibri</vt:lpstr>
      <vt:lpstr>Calibri Light</vt:lpstr>
      <vt:lpstr>Constantia</vt:lpstr>
      <vt:lpstr>Rockwell</vt:lpstr>
      <vt:lpstr>Wingdings</vt:lpstr>
      <vt:lpstr>Atlas</vt:lpstr>
      <vt:lpstr>Insurance, Bonds, Technology, Economic Loss, ADR, Safety</vt:lpstr>
      <vt:lpstr>Insurance</vt:lpstr>
      <vt:lpstr>Most common types of construction insurance</vt:lpstr>
      <vt:lpstr>Three more insurance points</vt:lpstr>
      <vt:lpstr>Bonds</vt:lpstr>
      <vt:lpstr>Surety bond structure</vt:lpstr>
      <vt:lpstr>Types of construction industry bonds</vt:lpstr>
      <vt:lpstr>Technological advances</vt:lpstr>
      <vt:lpstr>Why BIM matters</vt:lpstr>
      <vt:lpstr>What’s transformative about BIM?</vt:lpstr>
      <vt:lpstr>Building Information Modeling</vt:lpstr>
      <vt:lpstr>Building Information Modeling</vt:lpstr>
      <vt:lpstr>BIM fosters collaboration</vt:lpstr>
      <vt:lpstr>Economic loss rule</vt:lpstr>
      <vt:lpstr>ELR continued</vt:lpstr>
      <vt:lpstr>ELR continued</vt:lpstr>
      <vt:lpstr>ELR continued</vt:lpstr>
      <vt:lpstr>ADR in the construction industry</vt:lpstr>
      <vt:lpstr>Mediation—in general</vt:lpstr>
      <vt:lpstr>Mediation advantages</vt:lpstr>
      <vt:lpstr>Arbitration in general</vt:lpstr>
      <vt:lpstr>Advantages of arbitration</vt:lpstr>
      <vt:lpstr>Disadvantages of arbitration</vt:lpstr>
      <vt:lpstr>Federal Arbitration Act</vt:lpstr>
      <vt:lpstr>Bases to vacate an arbitration award</vt:lpstr>
      <vt:lpstr>Other forms of ADR</vt:lpstr>
      <vt:lpstr>Construction Safety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Insurance, Bonds, Technology, Economic Loss, ADR, Safety</dc:title>
  <dc:creator>Carl J. Circo</dc:creator>
  <cp:lastModifiedBy>Bailey Lovett</cp:lastModifiedBy>
  <cp:revision>21</cp:revision>
  <dcterms:created xsi:type="dcterms:W3CDTF">2020-03-29T22:54:14Z</dcterms:created>
  <dcterms:modified xsi:type="dcterms:W3CDTF">2024-07-10T15:40:03Z</dcterms:modified>
</cp:coreProperties>
</file>