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4"/>
  </p:sldMasterIdLst>
  <p:notesMasterIdLst>
    <p:notesMasterId r:id="rId122"/>
  </p:notesMasterIdLst>
  <p:sldIdLst>
    <p:sldId id="256" r:id="rId5"/>
    <p:sldId id="257" r:id="rId6"/>
    <p:sldId id="258" r:id="rId7"/>
    <p:sldId id="259" r:id="rId8"/>
    <p:sldId id="260" r:id="rId9"/>
    <p:sldId id="261" r:id="rId10"/>
    <p:sldId id="277" r:id="rId11"/>
    <p:sldId id="262" r:id="rId12"/>
    <p:sldId id="263" r:id="rId13"/>
    <p:sldId id="264" r:id="rId14"/>
    <p:sldId id="265" r:id="rId15"/>
    <p:sldId id="266" r:id="rId16"/>
    <p:sldId id="268" r:id="rId17"/>
    <p:sldId id="271" r:id="rId18"/>
    <p:sldId id="273" r:id="rId19"/>
    <p:sldId id="276" r:id="rId20"/>
    <p:sldId id="275" r:id="rId21"/>
    <p:sldId id="278" r:id="rId22"/>
    <p:sldId id="279" r:id="rId23"/>
    <p:sldId id="280" r:id="rId24"/>
    <p:sldId id="281" r:id="rId25"/>
    <p:sldId id="282" r:id="rId26"/>
    <p:sldId id="283" r:id="rId27"/>
    <p:sldId id="312" r:id="rId28"/>
    <p:sldId id="285" r:id="rId29"/>
    <p:sldId id="286"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95" r:id="rId46"/>
    <p:sldId id="303" r:id="rId47"/>
    <p:sldId id="311" r:id="rId48"/>
    <p:sldId id="313" r:id="rId49"/>
    <p:sldId id="314" r:id="rId50"/>
    <p:sldId id="315" r:id="rId51"/>
    <p:sldId id="316" r:id="rId52"/>
    <p:sldId id="386" r:id="rId53"/>
    <p:sldId id="387" r:id="rId54"/>
    <p:sldId id="394" r:id="rId55"/>
    <p:sldId id="388" r:id="rId56"/>
    <p:sldId id="318" r:id="rId57"/>
    <p:sldId id="319" r:id="rId58"/>
    <p:sldId id="320" r:id="rId59"/>
    <p:sldId id="327" r:id="rId60"/>
    <p:sldId id="329" r:id="rId61"/>
    <p:sldId id="331" r:id="rId62"/>
    <p:sldId id="333" r:id="rId63"/>
    <p:sldId id="321" r:id="rId64"/>
    <p:sldId id="322" r:id="rId65"/>
    <p:sldId id="323" r:id="rId66"/>
    <p:sldId id="324" r:id="rId67"/>
    <p:sldId id="334" r:id="rId68"/>
    <p:sldId id="335" r:id="rId69"/>
    <p:sldId id="336" r:id="rId70"/>
    <p:sldId id="337" r:id="rId71"/>
    <p:sldId id="338" r:id="rId72"/>
    <p:sldId id="339" r:id="rId73"/>
    <p:sldId id="340" r:id="rId74"/>
    <p:sldId id="343" r:id="rId75"/>
    <p:sldId id="341" r:id="rId76"/>
    <p:sldId id="344" r:id="rId77"/>
    <p:sldId id="349" r:id="rId78"/>
    <p:sldId id="348" r:id="rId79"/>
    <p:sldId id="346" r:id="rId80"/>
    <p:sldId id="347" r:id="rId81"/>
    <p:sldId id="350" r:id="rId82"/>
    <p:sldId id="351" r:id="rId83"/>
    <p:sldId id="352" r:id="rId84"/>
    <p:sldId id="353" r:id="rId85"/>
    <p:sldId id="354" r:id="rId86"/>
    <p:sldId id="355" r:id="rId87"/>
    <p:sldId id="356" r:id="rId88"/>
    <p:sldId id="358" r:id="rId89"/>
    <p:sldId id="359" r:id="rId90"/>
    <p:sldId id="357" r:id="rId91"/>
    <p:sldId id="360" r:id="rId92"/>
    <p:sldId id="361" r:id="rId93"/>
    <p:sldId id="362" r:id="rId94"/>
    <p:sldId id="363" r:id="rId95"/>
    <p:sldId id="364" r:id="rId96"/>
    <p:sldId id="365" r:id="rId97"/>
    <p:sldId id="366" r:id="rId98"/>
    <p:sldId id="367" r:id="rId99"/>
    <p:sldId id="368" r:id="rId100"/>
    <p:sldId id="369" r:id="rId101"/>
    <p:sldId id="370" r:id="rId102"/>
    <p:sldId id="371" r:id="rId103"/>
    <p:sldId id="372" r:id="rId104"/>
    <p:sldId id="373" r:id="rId105"/>
    <p:sldId id="374" r:id="rId106"/>
    <p:sldId id="376" r:id="rId107"/>
    <p:sldId id="381" r:id="rId108"/>
    <p:sldId id="377" r:id="rId109"/>
    <p:sldId id="378" r:id="rId110"/>
    <p:sldId id="379" r:id="rId111"/>
    <p:sldId id="380" r:id="rId112"/>
    <p:sldId id="382" r:id="rId113"/>
    <p:sldId id="389" r:id="rId114"/>
    <p:sldId id="390" r:id="rId115"/>
    <p:sldId id="391" r:id="rId116"/>
    <p:sldId id="392" r:id="rId117"/>
    <p:sldId id="393" r:id="rId118"/>
    <p:sldId id="383" r:id="rId119"/>
    <p:sldId id="384" r:id="rId120"/>
    <p:sldId id="385" r:id="rId1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372358-156A-4E4C-A879-7C75A9702FDD}" v="191" dt="2024-06-29T15:51:09.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3" autoAdjust="0"/>
    <p:restoredTop sz="94694"/>
  </p:normalViewPr>
  <p:slideViewPr>
    <p:cSldViewPr>
      <p:cViewPr varScale="1">
        <p:scale>
          <a:sx n="121" d="100"/>
          <a:sy n="121" d="100"/>
        </p:scale>
        <p:origin x="768"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87C47D-B508-4229-BDC3-C782F02A3141}" type="doc">
      <dgm:prSet loTypeId="urn:microsoft.com/office/officeart/2005/8/layout/orgChart1" loCatId="hierarchy" qsTypeId="urn:microsoft.com/office/officeart/2005/8/quickstyle/simple1" qsCatId="simple" csTypeId="urn:microsoft.com/office/officeart/2005/8/colors/accent1_2" csCatId="accent1" phldr="1"/>
      <dgm:spPr/>
    </dgm:pt>
    <dgm:pt modelId="{518DBE5E-540A-4460-9BED-14DFDD9BCC60}">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Times New Roman" charset="0"/>
            </a:rPr>
            <a:t>Owner</a:t>
          </a:r>
        </a:p>
      </dgm:t>
    </dgm:pt>
    <dgm:pt modelId="{4C7DC086-92E7-44CE-AE21-38F6A34EAAAA}" type="parTrans" cxnId="{F449DA21-465B-4A0B-8F3C-EA3628A6A7BF}">
      <dgm:prSet/>
      <dgm:spPr/>
      <dgm:t>
        <a:bodyPr/>
        <a:lstStyle/>
        <a:p>
          <a:endParaRPr lang="en-US"/>
        </a:p>
      </dgm:t>
    </dgm:pt>
    <dgm:pt modelId="{1A32CFAE-D389-4561-87B2-5C2FE52F393A}" type="sibTrans" cxnId="{F449DA21-465B-4A0B-8F3C-EA3628A6A7BF}">
      <dgm:prSet/>
      <dgm:spPr/>
      <dgm:t>
        <a:bodyPr/>
        <a:lstStyle/>
        <a:p>
          <a:endParaRPr lang="en-US"/>
        </a:p>
      </dgm:t>
    </dgm:pt>
    <dgm:pt modelId="{6EF5B968-B154-4671-9DA3-A9511B637E3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Times New Roman" charset="0"/>
            </a:rPr>
            <a:t>Design Professional</a:t>
          </a:r>
        </a:p>
      </dgm:t>
    </dgm:pt>
    <dgm:pt modelId="{D086185A-80F4-486D-9520-483DF9DBF43D}" type="parTrans" cxnId="{6450EAC8-C497-4783-A21F-A06CCB38E27B}">
      <dgm:prSet/>
      <dgm:spPr/>
      <dgm:t>
        <a:bodyPr/>
        <a:lstStyle/>
        <a:p>
          <a:endParaRPr lang="en-US"/>
        </a:p>
      </dgm:t>
    </dgm:pt>
    <dgm:pt modelId="{17ED1958-F5E3-4BD7-A427-CD04F2B1F996}" type="sibTrans" cxnId="{6450EAC8-C497-4783-A21F-A06CCB38E27B}">
      <dgm:prSet/>
      <dgm:spPr/>
      <dgm:t>
        <a:bodyPr/>
        <a:lstStyle/>
        <a:p>
          <a:endParaRPr lang="en-US"/>
        </a:p>
      </dgm:t>
    </dgm:pt>
    <dgm:pt modelId="{B73FA3D6-734F-4ED1-A6BB-A6326F0A8DE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Times New Roman" charset="0"/>
            </a:rPr>
            <a:t>Prime Contractor</a:t>
          </a:r>
        </a:p>
      </dgm:t>
    </dgm:pt>
    <dgm:pt modelId="{3BC98703-3D4E-4119-95BF-DA79AC8F665D}" type="parTrans" cxnId="{FB83FE97-2CDC-4D94-8C42-1E1B133AE350}">
      <dgm:prSet/>
      <dgm:spPr/>
      <dgm:t>
        <a:bodyPr/>
        <a:lstStyle/>
        <a:p>
          <a:endParaRPr lang="en-US"/>
        </a:p>
      </dgm:t>
    </dgm:pt>
    <dgm:pt modelId="{37CB78CA-339D-4215-8CF7-B2D2238C1160}" type="sibTrans" cxnId="{FB83FE97-2CDC-4D94-8C42-1E1B133AE350}">
      <dgm:prSet/>
      <dgm:spPr/>
      <dgm:t>
        <a:bodyPr/>
        <a:lstStyle/>
        <a:p>
          <a:endParaRPr lang="en-US"/>
        </a:p>
      </dgm:t>
    </dgm:pt>
    <dgm:pt modelId="{27B39A82-B748-477E-A1D8-F97F409C9B4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 New Roman" charset="0"/>
            </a:rPr>
            <a:t>Subcontractors</a:t>
          </a:r>
        </a:p>
      </dgm:t>
    </dgm:pt>
    <dgm:pt modelId="{16AD53C2-38D9-4154-B8BB-38F1F9CB1709}" type="parTrans" cxnId="{957D97E9-32FD-437C-8120-7AD028797CE2}">
      <dgm:prSet/>
      <dgm:spPr/>
      <dgm:t>
        <a:bodyPr/>
        <a:lstStyle/>
        <a:p>
          <a:endParaRPr lang="en-US"/>
        </a:p>
      </dgm:t>
    </dgm:pt>
    <dgm:pt modelId="{D7745FA2-23ED-4E78-BA62-13236982230D}" type="sibTrans" cxnId="{957D97E9-32FD-437C-8120-7AD028797CE2}">
      <dgm:prSet/>
      <dgm:spPr/>
      <dgm:t>
        <a:bodyPr/>
        <a:lstStyle/>
        <a:p>
          <a:endParaRPr lang="en-US"/>
        </a:p>
      </dgm:t>
    </dgm:pt>
    <dgm:pt modelId="{E4EB4E2E-1BF9-446D-B33A-EE1EACB1BF89}" type="pres">
      <dgm:prSet presAssocID="{F587C47D-B508-4229-BDC3-C782F02A3141}" presName="hierChild1" presStyleCnt="0">
        <dgm:presLayoutVars>
          <dgm:orgChart val="1"/>
          <dgm:chPref val="1"/>
          <dgm:dir/>
          <dgm:animOne val="branch"/>
          <dgm:animLvl val="lvl"/>
          <dgm:resizeHandles/>
        </dgm:presLayoutVars>
      </dgm:prSet>
      <dgm:spPr/>
    </dgm:pt>
    <dgm:pt modelId="{A0981789-CF2D-4F14-8D47-CA1EC7495D02}" type="pres">
      <dgm:prSet presAssocID="{518DBE5E-540A-4460-9BED-14DFDD9BCC60}" presName="hierRoot1" presStyleCnt="0">
        <dgm:presLayoutVars>
          <dgm:hierBranch/>
        </dgm:presLayoutVars>
      </dgm:prSet>
      <dgm:spPr/>
    </dgm:pt>
    <dgm:pt modelId="{D57AD8D8-AD4C-4E72-AAA6-3F178B3D8D0E}" type="pres">
      <dgm:prSet presAssocID="{518DBE5E-540A-4460-9BED-14DFDD9BCC60}" presName="rootComposite1" presStyleCnt="0"/>
      <dgm:spPr/>
    </dgm:pt>
    <dgm:pt modelId="{DBAEAD6A-DAD3-49F8-B531-21BA181F09B5}" type="pres">
      <dgm:prSet presAssocID="{518DBE5E-540A-4460-9BED-14DFDD9BCC60}" presName="rootText1" presStyleLbl="node0" presStyleIdx="0" presStyleCnt="1">
        <dgm:presLayoutVars>
          <dgm:chPref val="3"/>
        </dgm:presLayoutVars>
      </dgm:prSet>
      <dgm:spPr/>
    </dgm:pt>
    <dgm:pt modelId="{E47B43B1-2938-4A7B-8B18-982D91D7C6E7}" type="pres">
      <dgm:prSet presAssocID="{518DBE5E-540A-4460-9BED-14DFDD9BCC60}" presName="rootConnector1" presStyleLbl="node1" presStyleIdx="0" presStyleCnt="0"/>
      <dgm:spPr/>
    </dgm:pt>
    <dgm:pt modelId="{859D5322-6DF2-477C-BF94-9C60FCF36B89}" type="pres">
      <dgm:prSet presAssocID="{518DBE5E-540A-4460-9BED-14DFDD9BCC60}" presName="hierChild2" presStyleCnt="0"/>
      <dgm:spPr/>
    </dgm:pt>
    <dgm:pt modelId="{36025958-C808-4CCE-82C5-D10582B99443}" type="pres">
      <dgm:prSet presAssocID="{D086185A-80F4-486D-9520-483DF9DBF43D}" presName="Name35" presStyleLbl="parChTrans1D2" presStyleIdx="0" presStyleCnt="2"/>
      <dgm:spPr/>
    </dgm:pt>
    <dgm:pt modelId="{A3917F1C-AF3A-49D2-86B6-60432A2E397D}" type="pres">
      <dgm:prSet presAssocID="{6EF5B968-B154-4671-9DA3-A9511B637E39}" presName="hierRoot2" presStyleCnt="0">
        <dgm:presLayoutVars>
          <dgm:hierBranch/>
        </dgm:presLayoutVars>
      </dgm:prSet>
      <dgm:spPr/>
    </dgm:pt>
    <dgm:pt modelId="{2E0FFD55-1640-4DAD-8FFC-E9731C880A2F}" type="pres">
      <dgm:prSet presAssocID="{6EF5B968-B154-4671-9DA3-A9511B637E39}" presName="rootComposite" presStyleCnt="0"/>
      <dgm:spPr/>
    </dgm:pt>
    <dgm:pt modelId="{8224A90F-AB7A-410F-825C-FC76D037093A}" type="pres">
      <dgm:prSet presAssocID="{6EF5B968-B154-4671-9DA3-A9511B637E39}" presName="rootText" presStyleLbl="node2" presStyleIdx="0" presStyleCnt="2">
        <dgm:presLayoutVars>
          <dgm:chPref val="3"/>
        </dgm:presLayoutVars>
      </dgm:prSet>
      <dgm:spPr/>
    </dgm:pt>
    <dgm:pt modelId="{9806AA9B-191A-4EAD-9FBF-97F0BBE7AD24}" type="pres">
      <dgm:prSet presAssocID="{6EF5B968-B154-4671-9DA3-A9511B637E39}" presName="rootConnector" presStyleLbl="node2" presStyleIdx="0" presStyleCnt="2"/>
      <dgm:spPr/>
    </dgm:pt>
    <dgm:pt modelId="{705F8DF2-B254-423D-9B03-A935E351A04C}" type="pres">
      <dgm:prSet presAssocID="{6EF5B968-B154-4671-9DA3-A9511B637E39}" presName="hierChild4" presStyleCnt="0"/>
      <dgm:spPr/>
    </dgm:pt>
    <dgm:pt modelId="{93E9223B-9FDD-4930-B8D2-FBA8A68CB424}" type="pres">
      <dgm:prSet presAssocID="{6EF5B968-B154-4671-9DA3-A9511B637E39}" presName="hierChild5" presStyleCnt="0"/>
      <dgm:spPr/>
    </dgm:pt>
    <dgm:pt modelId="{92CAB7DE-7FF8-4F46-8916-E1AF851C3CC6}" type="pres">
      <dgm:prSet presAssocID="{3BC98703-3D4E-4119-95BF-DA79AC8F665D}" presName="Name35" presStyleLbl="parChTrans1D2" presStyleIdx="1" presStyleCnt="2"/>
      <dgm:spPr/>
    </dgm:pt>
    <dgm:pt modelId="{40A54756-EF62-451F-91F9-A6160A82043C}" type="pres">
      <dgm:prSet presAssocID="{B73FA3D6-734F-4ED1-A6BB-A6326F0A8DEB}" presName="hierRoot2" presStyleCnt="0">
        <dgm:presLayoutVars>
          <dgm:hierBranch/>
        </dgm:presLayoutVars>
      </dgm:prSet>
      <dgm:spPr/>
    </dgm:pt>
    <dgm:pt modelId="{9982109E-F3D8-483B-959C-B777071267BC}" type="pres">
      <dgm:prSet presAssocID="{B73FA3D6-734F-4ED1-A6BB-A6326F0A8DEB}" presName="rootComposite" presStyleCnt="0"/>
      <dgm:spPr/>
    </dgm:pt>
    <dgm:pt modelId="{A7C79988-13B4-4ADC-A1AA-A50889A9411B}" type="pres">
      <dgm:prSet presAssocID="{B73FA3D6-734F-4ED1-A6BB-A6326F0A8DEB}" presName="rootText" presStyleLbl="node2" presStyleIdx="1" presStyleCnt="2">
        <dgm:presLayoutVars>
          <dgm:chPref val="3"/>
        </dgm:presLayoutVars>
      </dgm:prSet>
      <dgm:spPr/>
    </dgm:pt>
    <dgm:pt modelId="{69821203-4608-4FB1-BBBD-C080F949397B}" type="pres">
      <dgm:prSet presAssocID="{B73FA3D6-734F-4ED1-A6BB-A6326F0A8DEB}" presName="rootConnector" presStyleLbl="node2" presStyleIdx="1" presStyleCnt="2"/>
      <dgm:spPr/>
    </dgm:pt>
    <dgm:pt modelId="{5A056144-8CE0-4446-AAF1-EBDCD2A0CBEC}" type="pres">
      <dgm:prSet presAssocID="{B73FA3D6-734F-4ED1-A6BB-A6326F0A8DEB}" presName="hierChild4" presStyleCnt="0"/>
      <dgm:spPr/>
    </dgm:pt>
    <dgm:pt modelId="{775D0375-3E92-43E7-B348-7F048583D046}" type="pres">
      <dgm:prSet presAssocID="{16AD53C2-38D9-4154-B8BB-38F1F9CB1709}" presName="Name35" presStyleLbl="parChTrans1D3" presStyleIdx="0" presStyleCnt="1"/>
      <dgm:spPr/>
    </dgm:pt>
    <dgm:pt modelId="{EC3FB9A1-F45E-4A10-BEE4-45E627697407}" type="pres">
      <dgm:prSet presAssocID="{27B39A82-B748-477E-A1D8-F97F409C9B48}" presName="hierRoot2" presStyleCnt="0">
        <dgm:presLayoutVars>
          <dgm:hierBranch val="r"/>
        </dgm:presLayoutVars>
      </dgm:prSet>
      <dgm:spPr/>
    </dgm:pt>
    <dgm:pt modelId="{85B681AD-2A8E-446B-9188-949C82E34317}" type="pres">
      <dgm:prSet presAssocID="{27B39A82-B748-477E-A1D8-F97F409C9B48}" presName="rootComposite" presStyleCnt="0"/>
      <dgm:spPr/>
    </dgm:pt>
    <dgm:pt modelId="{4851B9B7-B4B5-441E-8A13-3D7B638491A1}" type="pres">
      <dgm:prSet presAssocID="{27B39A82-B748-477E-A1D8-F97F409C9B48}" presName="rootText" presStyleLbl="node3" presStyleIdx="0" presStyleCnt="1">
        <dgm:presLayoutVars>
          <dgm:chPref val="3"/>
        </dgm:presLayoutVars>
      </dgm:prSet>
      <dgm:spPr/>
    </dgm:pt>
    <dgm:pt modelId="{2D9AE7A2-706B-4A12-83A6-5148F7876CF7}" type="pres">
      <dgm:prSet presAssocID="{27B39A82-B748-477E-A1D8-F97F409C9B48}" presName="rootConnector" presStyleLbl="node3" presStyleIdx="0" presStyleCnt="1"/>
      <dgm:spPr/>
    </dgm:pt>
    <dgm:pt modelId="{7D4C6A6E-5BA0-4D70-9237-D2A6EA97E5A0}" type="pres">
      <dgm:prSet presAssocID="{27B39A82-B748-477E-A1D8-F97F409C9B48}" presName="hierChild4" presStyleCnt="0"/>
      <dgm:spPr/>
    </dgm:pt>
    <dgm:pt modelId="{19AA92DB-713E-46E2-BB1C-9F96174523B5}" type="pres">
      <dgm:prSet presAssocID="{27B39A82-B748-477E-A1D8-F97F409C9B48}" presName="hierChild5" presStyleCnt="0"/>
      <dgm:spPr/>
    </dgm:pt>
    <dgm:pt modelId="{CA01DEFF-0931-4AAD-AD02-7A2D83E1540B}" type="pres">
      <dgm:prSet presAssocID="{B73FA3D6-734F-4ED1-A6BB-A6326F0A8DEB}" presName="hierChild5" presStyleCnt="0"/>
      <dgm:spPr/>
    </dgm:pt>
    <dgm:pt modelId="{6B76C8EF-940C-404F-A623-38A5B3BE0DC0}" type="pres">
      <dgm:prSet presAssocID="{518DBE5E-540A-4460-9BED-14DFDD9BCC60}" presName="hierChild3" presStyleCnt="0"/>
      <dgm:spPr/>
    </dgm:pt>
  </dgm:ptLst>
  <dgm:cxnLst>
    <dgm:cxn modelId="{5CBD630E-3485-4719-B5B0-FD8377EA0E77}" type="presOf" srcId="{6EF5B968-B154-4671-9DA3-A9511B637E39}" destId="{9806AA9B-191A-4EAD-9FBF-97F0BBE7AD24}" srcOrd="1" destOrd="0" presId="urn:microsoft.com/office/officeart/2005/8/layout/orgChart1"/>
    <dgm:cxn modelId="{0D65A117-91CD-4B45-8E14-C8D739F8DE2E}" type="presOf" srcId="{27B39A82-B748-477E-A1D8-F97F409C9B48}" destId="{2D9AE7A2-706B-4A12-83A6-5148F7876CF7}" srcOrd="1" destOrd="0" presId="urn:microsoft.com/office/officeart/2005/8/layout/orgChart1"/>
    <dgm:cxn modelId="{3DB0901B-FF60-4E1C-BBE4-9894D0794F47}" type="presOf" srcId="{16AD53C2-38D9-4154-B8BB-38F1F9CB1709}" destId="{775D0375-3E92-43E7-B348-7F048583D046}" srcOrd="0" destOrd="0" presId="urn:microsoft.com/office/officeart/2005/8/layout/orgChart1"/>
    <dgm:cxn modelId="{F449DA21-465B-4A0B-8F3C-EA3628A6A7BF}" srcId="{F587C47D-B508-4229-BDC3-C782F02A3141}" destId="{518DBE5E-540A-4460-9BED-14DFDD9BCC60}" srcOrd="0" destOrd="0" parTransId="{4C7DC086-92E7-44CE-AE21-38F6A34EAAAA}" sibTransId="{1A32CFAE-D389-4561-87B2-5C2FE52F393A}"/>
    <dgm:cxn modelId="{7ED7A333-2DB3-4E6E-96B1-05101AF736BC}" type="presOf" srcId="{518DBE5E-540A-4460-9BED-14DFDD9BCC60}" destId="{DBAEAD6A-DAD3-49F8-B531-21BA181F09B5}" srcOrd="0" destOrd="0" presId="urn:microsoft.com/office/officeart/2005/8/layout/orgChart1"/>
    <dgm:cxn modelId="{F4EA5C58-3BFE-4E97-8F59-C41F88475140}" type="presOf" srcId="{D086185A-80F4-486D-9520-483DF9DBF43D}" destId="{36025958-C808-4CCE-82C5-D10582B99443}" srcOrd="0" destOrd="0" presId="urn:microsoft.com/office/officeart/2005/8/layout/orgChart1"/>
    <dgm:cxn modelId="{4DF2B983-2041-4531-A230-4ED317855935}" type="presOf" srcId="{B73FA3D6-734F-4ED1-A6BB-A6326F0A8DEB}" destId="{A7C79988-13B4-4ADC-A1AA-A50889A9411B}" srcOrd="0" destOrd="0" presId="urn:microsoft.com/office/officeart/2005/8/layout/orgChart1"/>
    <dgm:cxn modelId="{43FF938F-2A9D-4099-9FBD-352826139BBA}" type="presOf" srcId="{6EF5B968-B154-4671-9DA3-A9511B637E39}" destId="{8224A90F-AB7A-410F-825C-FC76D037093A}" srcOrd="0" destOrd="0" presId="urn:microsoft.com/office/officeart/2005/8/layout/orgChart1"/>
    <dgm:cxn modelId="{F0A1AC97-FA85-4863-BA7D-31A8CA6B2697}" type="presOf" srcId="{B73FA3D6-734F-4ED1-A6BB-A6326F0A8DEB}" destId="{69821203-4608-4FB1-BBBD-C080F949397B}" srcOrd="1" destOrd="0" presId="urn:microsoft.com/office/officeart/2005/8/layout/orgChart1"/>
    <dgm:cxn modelId="{FB83FE97-2CDC-4D94-8C42-1E1B133AE350}" srcId="{518DBE5E-540A-4460-9BED-14DFDD9BCC60}" destId="{B73FA3D6-734F-4ED1-A6BB-A6326F0A8DEB}" srcOrd="1" destOrd="0" parTransId="{3BC98703-3D4E-4119-95BF-DA79AC8F665D}" sibTransId="{37CB78CA-339D-4215-8CF7-B2D2238C1160}"/>
    <dgm:cxn modelId="{0596A39E-75EE-4D22-AFC1-78A2E497AF19}" type="presOf" srcId="{F587C47D-B508-4229-BDC3-C782F02A3141}" destId="{E4EB4E2E-1BF9-446D-B33A-EE1EACB1BF89}" srcOrd="0" destOrd="0" presId="urn:microsoft.com/office/officeart/2005/8/layout/orgChart1"/>
    <dgm:cxn modelId="{F97E17C8-45B0-4EBD-A8F7-54D8B63574D1}" type="presOf" srcId="{27B39A82-B748-477E-A1D8-F97F409C9B48}" destId="{4851B9B7-B4B5-441E-8A13-3D7B638491A1}" srcOrd="0" destOrd="0" presId="urn:microsoft.com/office/officeart/2005/8/layout/orgChart1"/>
    <dgm:cxn modelId="{6450EAC8-C497-4783-A21F-A06CCB38E27B}" srcId="{518DBE5E-540A-4460-9BED-14DFDD9BCC60}" destId="{6EF5B968-B154-4671-9DA3-A9511B637E39}" srcOrd="0" destOrd="0" parTransId="{D086185A-80F4-486D-9520-483DF9DBF43D}" sibTransId="{17ED1958-F5E3-4BD7-A427-CD04F2B1F996}"/>
    <dgm:cxn modelId="{957D97E9-32FD-437C-8120-7AD028797CE2}" srcId="{B73FA3D6-734F-4ED1-A6BB-A6326F0A8DEB}" destId="{27B39A82-B748-477E-A1D8-F97F409C9B48}" srcOrd="0" destOrd="0" parTransId="{16AD53C2-38D9-4154-B8BB-38F1F9CB1709}" sibTransId="{D7745FA2-23ED-4E78-BA62-13236982230D}"/>
    <dgm:cxn modelId="{E02A58F7-24DB-475B-80ED-A2503D2EDE8F}" type="presOf" srcId="{3BC98703-3D4E-4119-95BF-DA79AC8F665D}" destId="{92CAB7DE-7FF8-4F46-8916-E1AF851C3CC6}" srcOrd="0" destOrd="0" presId="urn:microsoft.com/office/officeart/2005/8/layout/orgChart1"/>
    <dgm:cxn modelId="{3F0285FF-8878-4B73-A055-C2799609B294}" type="presOf" srcId="{518DBE5E-540A-4460-9BED-14DFDD9BCC60}" destId="{E47B43B1-2938-4A7B-8B18-982D91D7C6E7}" srcOrd="1" destOrd="0" presId="urn:microsoft.com/office/officeart/2005/8/layout/orgChart1"/>
    <dgm:cxn modelId="{34E764FC-4A10-43DC-9660-D339501C22A1}" type="presParOf" srcId="{E4EB4E2E-1BF9-446D-B33A-EE1EACB1BF89}" destId="{A0981789-CF2D-4F14-8D47-CA1EC7495D02}" srcOrd="0" destOrd="0" presId="urn:microsoft.com/office/officeart/2005/8/layout/orgChart1"/>
    <dgm:cxn modelId="{0139B7AC-69FB-43E1-85E2-1133E91C9648}" type="presParOf" srcId="{A0981789-CF2D-4F14-8D47-CA1EC7495D02}" destId="{D57AD8D8-AD4C-4E72-AAA6-3F178B3D8D0E}" srcOrd="0" destOrd="0" presId="urn:microsoft.com/office/officeart/2005/8/layout/orgChart1"/>
    <dgm:cxn modelId="{B3AB1420-CC48-456E-B959-95E7B4F03489}" type="presParOf" srcId="{D57AD8D8-AD4C-4E72-AAA6-3F178B3D8D0E}" destId="{DBAEAD6A-DAD3-49F8-B531-21BA181F09B5}" srcOrd="0" destOrd="0" presId="urn:microsoft.com/office/officeart/2005/8/layout/orgChart1"/>
    <dgm:cxn modelId="{842C6360-DF04-4C56-BA3B-27BBC33DEC6B}" type="presParOf" srcId="{D57AD8D8-AD4C-4E72-AAA6-3F178B3D8D0E}" destId="{E47B43B1-2938-4A7B-8B18-982D91D7C6E7}" srcOrd="1" destOrd="0" presId="urn:microsoft.com/office/officeart/2005/8/layout/orgChart1"/>
    <dgm:cxn modelId="{FCCC1644-AF62-4571-938C-DF1F1CAC463C}" type="presParOf" srcId="{A0981789-CF2D-4F14-8D47-CA1EC7495D02}" destId="{859D5322-6DF2-477C-BF94-9C60FCF36B89}" srcOrd="1" destOrd="0" presId="urn:microsoft.com/office/officeart/2005/8/layout/orgChart1"/>
    <dgm:cxn modelId="{AEB5563F-4A4E-4E77-9994-CCBDFB10F470}" type="presParOf" srcId="{859D5322-6DF2-477C-BF94-9C60FCF36B89}" destId="{36025958-C808-4CCE-82C5-D10582B99443}" srcOrd="0" destOrd="0" presId="urn:microsoft.com/office/officeart/2005/8/layout/orgChart1"/>
    <dgm:cxn modelId="{07F94BAE-DE86-484B-8A0D-99DC135C1855}" type="presParOf" srcId="{859D5322-6DF2-477C-BF94-9C60FCF36B89}" destId="{A3917F1C-AF3A-49D2-86B6-60432A2E397D}" srcOrd="1" destOrd="0" presId="urn:microsoft.com/office/officeart/2005/8/layout/orgChart1"/>
    <dgm:cxn modelId="{A015EF1C-D980-4E7D-B41F-30FD20D62B91}" type="presParOf" srcId="{A3917F1C-AF3A-49D2-86B6-60432A2E397D}" destId="{2E0FFD55-1640-4DAD-8FFC-E9731C880A2F}" srcOrd="0" destOrd="0" presId="urn:microsoft.com/office/officeart/2005/8/layout/orgChart1"/>
    <dgm:cxn modelId="{D38E3551-662E-441B-91C9-E8FD771842D1}" type="presParOf" srcId="{2E0FFD55-1640-4DAD-8FFC-E9731C880A2F}" destId="{8224A90F-AB7A-410F-825C-FC76D037093A}" srcOrd="0" destOrd="0" presId="urn:microsoft.com/office/officeart/2005/8/layout/orgChart1"/>
    <dgm:cxn modelId="{A4F6B502-3356-4DBA-8D07-16753ACF10F2}" type="presParOf" srcId="{2E0FFD55-1640-4DAD-8FFC-E9731C880A2F}" destId="{9806AA9B-191A-4EAD-9FBF-97F0BBE7AD24}" srcOrd="1" destOrd="0" presId="urn:microsoft.com/office/officeart/2005/8/layout/orgChart1"/>
    <dgm:cxn modelId="{9165A6F6-7B23-4C74-88AA-FEF6EFB1DCA2}" type="presParOf" srcId="{A3917F1C-AF3A-49D2-86B6-60432A2E397D}" destId="{705F8DF2-B254-423D-9B03-A935E351A04C}" srcOrd="1" destOrd="0" presId="urn:microsoft.com/office/officeart/2005/8/layout/orgChart1"/>
    <dgm:cxn modelId="{5DD190BE-1017-4241-99DF-38B3237B7060}" type="presParOf" srcId="{A3917F1C-AF3A-49D2-86B6-60432A2E397D}" destId="{93E9223B-9FDD-4930-B8D2-FBA8A68CB424}" srcOrd="2" destOrd="0" presId="urn:microsoft.com/office/officeart/2005/8/layout/orgChart1"/>
    <dgm:cxn modelId="{E858BBD6-1310-49EB-83F2-7D0FBC340FCF}" type="presParOf" srcId="{859D5322-6DF2-477C-BF94-9C60FCF36B89}" destId="{92CAB7DE-7FF8-4F46-8916-E1AF851C3CC6}" srcOrd="2" destOrd="0" presId="urn:microsoft.com/office/officeart/2005/8/layout/orgChart1"/>
    <dgm:cxn modelId="{BA5A7DA0-178A-4925-9180-4A1F5BEDBA5D}" type="presParOf" srcId="{859D5322-6DF2-477C-BF94-9C60FCF36B89}" destId="{40A54756-EF62-451F-91F9-A6160A82043C}" srcOrd="3" destOrd="0" presId="urn:microsoft.com/office/officeart/2005/8/layout/orgChart1"/>
    <dgm:cxn modelId="{078A29D1-8A3C-4393-90AC-1D44867F0647}" type="presParOf" srcId="{40A54756-EF62-451F-91F9-A6160A82043C}" destId="{9982109E-F3D8-483B-959C-B777071267BC}" srcOrd="0" destOrd="0" presId="urn:microsoft.com/office/officeart/2005/8/layout/orgChart1"/>
    <dgm:cxn modelId="{BA31C835-FF57-4BB1-87C1-EEEBD7231D36}" type="presParOf" srcId="{9982109E-F3D8-483B-959C-B777071267BC}" destId="{A7C79988-13B4-4ADC-A1AA-A50889A9411B}" srcOrd="0" destOrd="0" presId="urn:microsoft.com/office/officeart/2005/8/layout/orgChart1"/>
    <dgm:cxn modelId="{941A7F37-5E6F-4257-AD4A-B57D36430170}" type="presParOf" srcId="{9982109E-F3D8-483B-959C-B777071267BC}" destId="{69821203-4608-4FB1-BBBD-C080F949397B}" srcOrd="1" destOrd="0" presId="urn:microsoft.com/office/officeart/2005/8/layout/orgChart1"/>
    <dgm:cxn modelId="{62B82355-447A-4CE9-87F3-0D3554EA8BEA}" type="presParOf" srcId="{40A54756-EF62-451F-91F9-A6160A82043C}" destId="{5A056144-8CE0-4446-AAF1-EBDCD2A0CBEC}" srcOrd="1" destOrd="0" presId="urn:microsoft.com/office/officeart/2005/8/layout/orgChart1"/>
    <dgm:cxn modelId="{5428189C-71AE-43B6-AC8D-249050613958}" type="presParOf" srcId="{5A056144-8CE0-4446-AAF1-EBDCD2A0CBEC}" destId="{775D0375-3E92-43E7-B348-7F048583D046}" srcOrd="0" destOrd="0" presId="urn:microsoft.com/office/officeart/2005/8/layout/orgChart1"/>
    <dgm:cxn modelId="{2AB66718-218A-4A7B-9668-5A90F0D416B5}" type="presParOf" srcId="{5A056144-8CE0-4446-AAF1-EBDCD2A0CBEC}" destId="{EC3FB9A1-F45E-4A10-BEE4-45E627697407}" srcOrd="1" destOrd="0" presId="urn:microsoft.com/office/officeart/2005/8/layout/orgChart1"/>
    <dgm:cxn modelId="{45BABF54-ABA7-4A31-8E5B-2362DE049BCA}" type="presParOf" srcId="{EC3FB9A1-F45E-4A10-BEE4-45E627697407}" destId="{85B681AD-2A8E-446B-9188-949C82E34317}" srcOrd="0" destOrd="0" presId="urn:microsoft.com/office/officeart/2005/8/layout/orgChart1"/>
    <dgm:cxn modelId="{657ED64A-3E19-4231-B696-6A963EA22C26}" type="presParOf" srcId="{85B681AD-2A8E-446B-9188-949C82E34317}" destId="{4851B9B7-B4B5-441E-8A13-3D7B638491A1}" srcOrd="0" destOrd="0" presId="urn:microsoft.com/office/officeart/2005/8/layout/orgChart1"/>
    <dgm:cxn modelId="{570E485B-166C-411E-8463-FABA2C9AB584}" type="presParOf" srcId="{85B681AD-2A8E-446B-9188-949C82E34317}" destId="{2D9AE7A2-706B-4A12-83A6-5148F7876CF7}" srcOrd="1" destOrd="0" presId="urn:microsoft.com/office/officeart/2005/8/layout/orgChart1"/>
    <dgm:cxn modelId="{F87DE33E-5A2D-4AF5-8D8B-FF1CB650A905}" type="presParOf" srcId="{EC3FB9A1-F45E-4A10-BEE4-45E627697407}" destId="{7D4C6A6E-5BA0-4D70-9237-D2A6EA97E5A0}" srcOrd="1" destOrd="0" presId="urn:microsoft.com/office/officeart/2005/8/layout/orgChart1"/>
    <dgm:cxn modelId="{3D9220D5-3D55-41A1-931A-BC95135B7D0A}" type="presParOf" srcId="{EC3FB9A1-F45E-4A10-BEE4-45E627697407}" destId="{19AA92DB-713E-46E2-BB1C-9F96174523B5}" srcOrd="2" destOrd="0" presId="urn:microsoft.com/office/officeart/2005/8/layout/orgChart1"/>
    <dgm:cxn modelId="{2E5B98A3-2343-4A24-8D4D-48DC70B86A80}" type="presParOf" srcId="{40A54756-EF62-451F-91F9-A6160A82043C}" destId="{CA01DEFF-0931-4AAD-AD02-7A2D83E1540B}" srcOrd="2" destOrd="0" presId="urn:microsoft.com/office/officeart/2005/8/layout/orgChart1"/>
    <dgm:cxn modelId="{BB71F1EB-489D-4BDC-AAA3-AE2DB7896E57}" type="presParOf" srcId="{A0981789-CF2D-4F14-8D47-CA1EC7495D02}" destId="{6B76C8EF-940C-404F-A623-38A5B3BE0DC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965125-D688-4241-A551-9937A7F2E481}" type="doc">
      <dgm:prSet loTypeId="urn:microsoft.com/office/officeart/2005/8/layout/orgChart1" loCatId="hierarchy" qsTypeId="urn:microsoft.com/office/officeart/2005/8/quickstyle/simple1" qsCatId="simple" csTypeId="urn:microsoft.com/office/officeart/2005/8/colors/accent1_2" csCatId="accent1"/>
      <dgm:spPr/>
    </dgm:pt>
    <dgm:pt modelId="{9817F9BD-478A-4FF7-8E38-6AAC04911CF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Times New Roman" charset="0"/>
            </a:rPr>
            <a:t>Owner</a:t>
          </a:r>
        </a:p>
      </dgm:t>
    </dgm:pt>
    <dgm:pt modelId="{08045AE1-099B-4526-936E-42FFF031BCFD}" type="parTrans" cxnId="{3391D4FC-7D0E-4FD7-BB21-A671E39EFA3B}">
      <dgm:prSet/>
      <dgm:spPr/>
      <dgm:t>
        <a:bodyPr/>
        <a:lstStyle/>
        <a:p>
          <a:endParaRPr lang="en-US"/>
        </a:p>
      </dgm:t>
    </dgm:pt>
    <dgm:pt modelId="{7AB8950D-5C3D-46B9-B3DE-3FBF3A4ACC6B}" type="sibTrans" cxnId="{3391D4FC-7D0E-4FD7-BB21-A671E39EFA3B}">
      <dgm:prSet/>
      <dgm:spPr/>
      <dgm:t>
        <a:bodyPr/>
        <a:lstStyle/>
        <a:p>
          <a:endParaRPr lang="en-US"/>
        </a:p>
      </dgm:t>
    </dgm:pt>
    <dgm:pt modelId="{74000366-4D46-4210-81D6-2AE76F66BA1C}">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Times New Roman" charset="0"/>
            </a:rPr>
            <a:t>Design Builder</a:t>
          </a:r>
        </a:p>
      </dgm:t>
    </dgm:pt>
    <dgm:pt modelId="{99C97581-1BD9-40B1-A0D7-3B082155275B}" type="parTrans" cxnId="{F7BD250E-4EC4-4445-A22C-AF7DD767F7F4}">
      <dgm:prSet/>
      <dgm:spPr/>
      <dgm:t>
        <a:bodyPr/>
        <a:lstStyle/>
        <a:p>
          <a:endParaRPr lang="en-US"/>
        </a:p>
      </dgm:t>
    </dgm:pt>
    <dgm:pt modelId="{3947D7DE-F30A-447F-A50E-33EFF5E64F0A}" type="sibTrans" cxnId="{F7BD250E-4EC4-4445-A22C-AF7DD767F7F4}">
      <dgm:prSet/>
      <dgm:spPr/>
      <dgm:t>
        <a:bodyPr/>
        <a:lstStyle/>
        <a:p>
          <a:endParaRPr lang="en-US"/>
        </a:p>
      </dgm:t>
    </dgm:pt>
    <dgm:pt modelId="{02099B8F-D5EB-4884-ADE9-280D0EEABD5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Times New Roman" charset="0"/>
            </a:rPr>
            <a:t>Design Services</a:t>
          </a:r>
        </a:p>
      </dgm:t>
    </dgm:pt>
    <dgm:pt modelId="{A3023574-F86A-4C4D-BC68-8FB46A9FA684}" type="parTrans" cxnId="{DA604C2E-DCE8-4642-A641-9D5DE81F6D8E}">
      <dgm:prSet/>
      <dgm:spPr/>
      <dgm:t>
        <a:bodyPr/>
        <a:lstStyle/>
        <a:p>
          <a:endParaRPr lang="en-US"/>
        </a:p>
      </dgm:t>
    </dgm:pt>
    <dgm:pt modelId="{597FDD06-82C3-496E-86C5-537AA949A764}" type="sibTrans" cxnId="{DA604C2E-DCE8-4642-A641-9D5DE81F6D8E}">
      <dgm:prSet/>
      <dgm:spPr/>
      <dgm:t>
        <a:bodyPr/>
        <a:lstStyle/>
        <a:p>
          <a:endParaRPr lang="en-US"/>
        </a:p>
      </dgm:t>
    </dgm:pt>
    <dgm:pt modelId="{D45A93BE-FA23-4658-B43A-AEB2FBA3660A}">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Times New Roman" charset="0"/>
            </a:rPr>
            <a:t>Construction Services</a:t>
          </a:r>
        </a:p>
      </dgm:t>
    </dgm:pt>
    <dgm:pt modelId="{066CED89-6D42-43E4-8266-D47912379E16}" type="parTrans" cxnId="{AC93910C-FFA9-4BD9-807F-6260E04681A6}">
      <dgm:prSet/>
      <dgm:spPr/>
      <dgm:t>
        <a:bodyPr/>
        <a:lstStyle/>
        <a:p>
          <a:endParaRPr lang="en-US"/>
        </a:p>
      </dgm:t>
    </dgm:pt>
    <dgm:pt modelId="{C592F661-D4A9-4E92-B4C0-7331FBC818D2}" type="sibTrans" cxnId="{AC93910C-FFA9-4BD9-807F-6260E04681A6}">
      <dgm:prSet/>
      <dgm:spPr/>
      <dgm:t>
        <a:bodyPr/>
        <a:lstStyle/>
        <a:p>
          <a:endParaRPr lang="en-US"/>
        </a:p>
      </dgm:t>
    </dgm:pt>
    <dgm:pt modelId="{91E08BA7-1B8A-436F-BD34-CBF6D45C4198}" type="pres">
      <dgm:prSet presAssocID="{24965125-D688-4241-A551-9937A7F2E481}" presName="hierChild1" presStyleCnt="0">
        <dgm:presLayoutVars>
          <dgm:orgChart val="1"/>
          <dgm:chPref val="1"/>
          <dgm:dir/>
          <dgm:animOne val="branch"/>
          <dgm:animLvl val="lvl"/>
          <dgm:resizeHandles/>
        </dgm:presLayoutVars>
      </dgm:prSet>
      <dgm:spPr/>
    </dgm:pt>
    <dgm:pt modelId="{33B2FE70-01A0-4C44-8B86-1BA4C83734EF}" type="pres">
      <dgm:prSet presAssocID="{9817F9BD-478A-4FF7-8E38-6AAC04911CFF}" presName="hierRoot1" presStyleCnt="0">
        <dgm:presLayoutVars>
          <dgm:hierBranch/>
        </dgm:presLayoutVars>
      </dgm:prSet>
      <dgm:spPr/>
    </dgm:pt>
    <dgm:pt modelId="{300180DD-734D-426C-9DE6-B80D948BC587}" type="pres">
      <dgm:prSet presAssocID="{9817F9BD-478A-4FF7-8E38-6AAC04911CFF}" presName="rootComposite1" presStyleCnt="0"/>
      <dgm:spPr/>
    </dgm:pt>
    <dgm:pt modelId="{4A313630-9E97-4B41-90DA-83E8BA061077}" type="pres">
      <dgm:prSet presAssocID="{9817F9BD-478A-4FF7-8E38-6AAC04911CFF}" presName="rootText1" presStyleLbl="node0" presStyleIdx="0" presStyleCnt="1">
        <dgm:presLayoutVars>
          <dgm:chPref val="3"/>
        </dgm:presLayoutVars>
      </dgm:prSet>
      <dgm:spPr/>
    </dgm:pt>
    <dgm:pt modelId="{44E9D865-0186-453F-BDC5-D84CF8ADB0FA}" type="pres">
      <dgm:prSet presAssocID="{9817F9BD-478A-4FF7-8E38-6AAC04911CFF}" presName="rootConnector1" presStyleLbl="node1" presStyleIdx="0" presStyleCnt="0"/>
      <dgm:spPr/>
    </dgm:pt>
    <dgm:pt modelId="{02E67088-24B7-4375-8FC9-DC10EF3C5D20}" type="pres">
      <dgm:prSet presAssocID="{9817F9BD-478A-4FF7-8E38-6AAC04911CFF}" presName="hierChild2" presStyleCnt="0"/>
      <dgm:spPr/>
    </dgm:pt>
    <dgm:pt modelId="{619C7539-1301-4333-9EAF-2DEE768F1A91}" type="pres">
      <dgm:prSet presAssocID="{99C97581-1BD9-40B1-A0D7-3B082155275B}" presName="Name35" presStyleLbl="parChTrans1D2" presStyleIdx="0" presStyleCnt="1"/>
      <dgm:spPr/>
    </dgm:pt>
    <dgm:pt modelId="{1C565BE6-BA77-4507-8FC2-590950FBF950}" type="pres">
      <dgm:prSet presAssocID="{74000366-4D46-4210-81D6-2AE76F66BA1C}" presName="hierRoot2" presStyleCnt="0">
        <dgm:presLayoutVars>
          <dgm:hierBranch/>
        </dgm:presLayoutVars>
      </dgm:prSet>
      <dgm:spPr/>
    </dgm:pt>
    <dgm:pt modelId="{606639E7-BA1B-4517-BAD2-31830DD317BD}" type="pres">
      <dgm:prSet presAssocID="{74000366-4D46-4210-81D6-2AE76F66BA1C}" presName="rootComposite" presStyleCnt="0"/>
      <dgm:spPr/>
    </dgm:pt>
    <dgm:pt modelId="{10349B40-CFDA-4AB7-9165-63283BF05B6F}" type="pres">
      <dgm:prSet presAssocID="{74000366-4D46-4210-81D6-2AE76F66BA1C}" presName="rootText" presStyleLbl="node2" presStyleIdx="0" presStyleCnt="1">
        <dgm:presLayoutVars>
          <dgm:chPref val="3"/>
        </dgm:presLayoutVars>
      </dgm:prSet>
      <dgm:spPr/>
    </dgm:pt>
    <dgm:pt modelId="{78BFB1E2-7755-4DCD-8129-53F960522025}" type="pres">
      <dgm:prSet presAssocID="{74000366-4D46-4210-81D6-2AE76F66BA1C}" presName="rootConnector" presStyleLbl="node2" presStyleIdx="0" presStyleCnt="1"/>
      <dgm:spPr/>
    </dgm:pt>
    <dgm:pt modelId="{5224D816-E1D1-4466-9D19-80CED0DFF747}" type="pres">
      <dgm:prSet presAssocID="{74000366-4D46-4210-81D6-2AE76F66BA1C}" presName="hierChild4" presStyleCnt="0"/>
      <dgm:spPr/>
    </dgm:pt>
    <dgm:pt modelId="{307BD20B-B09D-4929-A112-4E5DC6DDBD35}" type="pres">
      <dgm:prSet presAssocID="{A3023574-F86A-4C4D-BC68-8FB46A9FA684}" presName="Name35" presStyleLbl="parChTrans1D3" presStyleIdx="0" presStyleCnt="2"/>
      <dgm:spPr/>
    </dgm:pt>
    <dgm:pt modelId="{5B7F1368-E02D-4D53-83EA-9D10273D87D8}" type="pres">
      <dgm:prSet presAssocID="{02099B8F-D5EB-4884-ADE9-280D0EEABD51}" presName="hierRoot2" presStyleCnt="0">
        <dgm:presLayoutVars>
          <dgm:hierBranch val="r"/>
        </dgm:presLayoutVars>
      </dgm:prSet>
      <dgm:spPr/>
    </dgm:pt>
    <dgm:pt modelId="{89249ED2-2F8F-4CB6-AB35-7FB146673C19}" type="pres">
      <dgm:prSet presAssocID="{02099B8F-D5EB-4884-ADE9-280D0EEABD51}" presName="rootComposite" presStyleCnt="0"/>
      <dgm:spPr/>
    </dgm:pt>
    <dgm:pt modelId="{F1B3649D-AE51-44C6-98AE-137ED59F5127}" type="pres">
      <dgm:prSet presAssocID="{02099B8F-D5EB-4884-ADE9-280D0EEABD51}" presName="rootText" presStyleLbl="node3" presStyleIdx="0" presStyleCnt="2">
        <dgm:presLayoutVars>
          <dgm:chPref val="3"/>
        </dgm:presLayoutVars>
      </dgm:prSet>
      <dgm:spPr/>
    </dgm:pt>
    <dgm:pt modelId="{F83C5391-6EB0-4FA6-A68D-CFA129F2AB7D}" type="pres">
      <dgm:prSet presAssocID="{02099B8F-D5EB-4884-ADE9-280D0EEABD51}" presName="rootConnector" presStyleLbl="node3" presStyleIdx="0" presStyleCnt="2"/>
      <dgm:spPr/>
    </dgm:pt>
    <dgm:pt modelId="{5605F2B4-8092-4B2F-A8F8-2838E7DFAFD2}" type="pres">
      <dgm:prSet presAssocID="{02099B8F-D5EB-4884-ADE9-280D0EEABD51}" presName="hierChild4" presStyleCnt="0"/>
      <dgm:spPr/>
    </dgm:pt>
    <dgm:pt modelId="{0A2B8513-0F5D-4ACC-9B63-1E81FDA772C9}" type="pres">
      <dgm:prSet presAssocID="{02099B8F-D5EB-4884-ADE9-280D0EEABD51}" presName="hierChild5" presStyleCnt="0"/>
      <dgm:spPr/>
    </dgm:pt>
    <dgm:pt modelId="{3034DD4E-352B-493A-AA33-1E9512E9623A}" type="pres">
      <dgm:prSet presAssocID="{066CED89-6D42-43E4-8266-D47912379E16}" presName="Name35" presStyleLbl="parChTrans1D3" presStyleIdx="1" presStyleCnt="2"/>
      <dgm:spPr/>
    </dgm:pt>
    <dgm:pt modelId="{9D28784B-2B4B-42BD-B716-ABE3962413E8}" type="pres">
      <dgm:prSet presAssocID="{D45A93BE-FA23-4658-B43A-AEB2FBA3660A}" presName="hierRoot2" presStyleCnt="0">
        <dgm:presLayoutVars>
          <dgm:hierBranch val="r"/>
        </dgm:presLayoutVars>
      </dgm:prSet>
      <dgm:spPr/>
    </dgm:pt>
    <dgm:pt modelId="{29F48EF9-4566-4574-90F4-E4B4A9DE3515}" type="pres">
      <dgm:prSet presAssocID="{D45A93BE-FA23-4658-B43A-AEB2FBA3660A}" presName="rootComposite" presStyleCnt="0"/>
      <dgm:spPr/>
    </dgm:pt>
    <dgm:pt modelId="{EA766E72-0FE2-4EC8-A939-054BE0E9373A}" type="pres">
      <dgm:prSet presAssocID="{D45A93BE-FA23-4658-B43A-AEB2FBA3660A}" presName="rootText" presStyleLbl="node3" presStyleIdx="1" presStyleCnt="2">
        <dgm:presLayoutVars>
          <dgm:chPref val="3"/>
        </dgm:presLayoutVars>
      </dgm:prSet>
      <dgm:spPr/>
    </dgm:pt>
    <dgm:pt modelId="{B28AC83A-C722-4947-9354-94622CBC04B8}" type="pres">
      <dgm:prSet presAssocID="{D45A93BE-FA23-4658-B43A-AEB2FBA3660A}" presName="rootConnector" presStyleLbl="node3" presStyleIdx="1" presStyleCnt="2"/>
      <dgm:spPr/>
    </dgm:pt>
    <dgm:pt modelId="{33D2C991-8598-40CE-9F95-EA062DB3F751}" type="pres">
      <dgm:prSet presAssocID="{D45A93BE-FA23-4658-B43A-AEB2FBA3660A}" presName="hierChild4" presStyleCnt="0"/>
      <dgm:spPr/>
    </dgm:pt>
    <dgm:pt modelId="{262D8D15-990B-43AD-8906-0953EAC4AC8A}" type="pres">
      <dgm:prSet presAssocID="{D45A93BE-FA23-4658-B43A-AEB2FBA3660A}" presName="hierChild5" presStyleCnt="0"/>
      <dgm:spPr/>
    </dgm:pt>
    <dgm:pt modelId="{BB76CEF2-11DD-4C3E-B17C-233812AEC278}" type="pres">
      <dgm:prSet presAssocID="{74000366-4D46-4210-81D6-2AE76F66BA1C}" presName="hierChild5" presStyleCnt="0"/>
      <dgm:spPr/>
    </dgm:pt>
    <dgm:pt modelId="{17554A1F-EC42-4B21-B9A0-7908C8452EB2}" type="pres">
      <dgm:prSet presAssocID="{9817F9BD-478A-4FF7-8E38-6AAC04911CFF}" presName="hierChild3" presStyleCnt="0"/>
      <dgm:spPr/>
    </dgm:pt>
  </dgm:ptLst>
  <dgm:cxnLst>
    <dgm:cxn modelId="{AC93910C-FFA9-4BD9-807F-6260E04681A6}" srcId="{74000366-4D46-4210-81D6-2AE76F66BA1C}" destId="{D45A93BE-FA23-4658-B43A-AEB2FBA3660A}" srcOrd="1" destOrd="0" parTransId="{066CED89-6D42-43E4-8266-D47912379E16}" sibTransId="{C592F661-D4A9-4E92-B4C0-7331FBC818D2}"/>
    <dgm:cxn modelId="{F7BD250E-4EC4-4445-A22C-AF7DD767F7F4}" srcId="{9817F9BD-478A-4FF7-8E38-6AAC04911CFF}" destId="{74000366-4D46-4210-81D6-2AE76F66BA1C}" srcOrd="0" destOrd="0" parTransId="{99C97581-1BD9-40B1-A0D7-3B082155275B}" sibTransId="{3947D7DE-F30A-447F-A50E-33EFF5E64F0A}"/>
    <dgm:cxn modelId="{9C47230F-428D-4DA3-8ED6-8289DE436F00}" type="presOf" srcId="{02099B8F-D5EB-4884-ADE9-280D0EEABD51}" destId="{F1B3649D-AE51-44C6-98AE-137ED59F5127}" srcOrd="0" destOrd="0" presId="urn:microsoft.com/office/officeart/2005/8/layout/orgChart1"/>
    <dgm:cxn modelId="{CB5F1924-2BA3-4955-88B8-2470B4C82C95}" type="presOf" srcId="{A3023574-F86A-4C4D-BC68-8FB46A9FA684}" destId="{307BD20B-B09D-4929-A112-4E5DC6DDBD35}" srcOrd="0" destOrd="0" presId="urn:microsoft.com/office/officeart/2005/8/layout/orgChart1"/>
    <dgm:cxn modelId="{E42AF129-FAB0-47B1-88A1-4B300DE3098F}" type="presOf" srcId="{D45A93BE-FA23-4658-B43A-AEB2FBA3660A}" destId="{B28AC83A-C722-4947-9354-94622CBC04B8}" srcOrd="1" destOrd="0" presId="urn:microsoft.com/office/officeart/2005/8/layout/orgChart1"/>
    <dgm:cxn modelId="{DA604C2E-DCE8-4642-A641-9D5DE81F6D8E}" srcId="{74000366-4D46-4210-81D6-2AE76F66BA1C}" destId="{02099B8F-D5EB-4884-ADE9-280D0EEABD51}" srcOrd="0" destOrd="0" parTransId="{A3023574-F86A-4C4D-BC68-8FB46A9FA684}" sibTransId="{597FDD06-82C3-496E-86C5-537AA949A764}"/>
    <dgm:cxn modelId="{387E4751-D90B-40D9-A6B7-057DB0F196B3}" type="presOf" srcId="{24965125-D688-4241-A551-9937A7F2E481}" destId="{91E08BA7-1B8A-436F-BD34-CBF6D45C4198}" srcOrd="0" destOrd="0" presId="urn:microsoft.com/office/officeart/2005/8/layout/orgChart1"/>
    <dgm:cxn modelId="{C536EB68-7E0A-4141-A691-9ED807CAEB64}" type="presOf" srcId="{066CED89-6D42-43E4-8266-D47912379E16}" destId="{3034DD4E-352B-493A-AA33-1E9512E9623A}" srcOrd="0" destOrd="0" presId="urn:microsoft.com/office/officeart/2005/8/layout/orgChart1"/>
    <dgm:cxn modelId="{A90DEF71-17D8-407D-A01D-89CBB8DA0297}" type="presOf" srcId="{74000366-4D46-4210-81D6-2AE76F66BA1C}" destId="{78BFB1E2-7755-4DCD-8129-53F960522025}" srcOrd="1" destOrd="0" presId="urn:microsoft.com/office/officeart/2005/8/layout/orgChart1"/>
    <dgm:cxn modelId="{FCDF847B-C8C3-48E2-9469-BE37F1C67BC7}" type="presOf" srcId="{9817F9BD-478A-4FF7-8E38-6AAC04911CFF}" destId="{4A313630-9E97-4B41-90DA-83E8BA061077}" srcOrd="0" destOrd="0" presId="urn:microsoft.com/office/officeart/2005/8/layout/orgChart1"/>
    <dgm:cxn modelId="{44703B99-8D5B-4126-B061-FC2205B6C68C}" type="presOf" srcId="{74000366-4D46-4210-81D6-2AE76F66BA1C}" destId="{10349B40-CFDA-4AB7-9165-63283BF05B6F}" srcOrd="0" destOrd="0" presId="urn:microsoft.com/office/officeart/2005/8/layout/orgChart1"/>
    <dgm:cxn modelId="{FED482B5-E368-404C-B224-D40F8871B8DF}" type="presOf" srcId="{9817F9BD-478A-4FF7-8E38-6AAC04911CFF}" destId="{44E9D865-0186-453F-BDC5-D84CF8ADB0FA}" srcOrd="1" destOrd="0" presId="urn:microsoft.com/office/officeart/2005/8/layout/orgChart1"/>
    <dgm:cxn modelId="{9DF199D9-FA2B-41C9-9326-0D6753A027BC}" type="presOf" srcId="{02099B8F-D5EB-4884-ADE9-280D0EEABD51}" destId="{F83C5391-6EB0-4FA6-A68D-CFA129F2AB7D}" srcOrd="1" destOrd="0" presId="urn:microsoft.com/office/officeart/2005/8/layout/orgChart1"/>
    <dgm:cxn modelId="{1BB558EF-0803-469F-BD0D-62307DBAC189}" type="presOf" srcId="{99C97581-1BD9-40B1-A0D7-3B082155275B}" destId="{619C7539-1301-4333-9EAF-2DEE768F1A91}" srcOrd="0" destOrd="0" presId="urn:microsoft.com/office/officeart/2005/8/layout/orgChart1"/>
    <dgm:cxn modelId="{13B86BF2-3AD9-4104-97D7-DDEA0E48ED7B}" type="presOf" srcId="{D45A93BE-FA23-4658-B43A-AEB2FBA3660A}" destId="{EA766E72-0FE2-4EC8-A939-054BE0E9373A}" srcOrd="0" destOrd="0" presId="urn:microsoft.com/office/officeart/2005/8/layout/orgChart1"/>
    <dgm:cxn modelId="{3391D4FC-7D0E-4FD7-BB21-A671E39EFA3B}" srcId="{24965125-D688-4241-A551-9937A7F2E481}" destId="{9817F9BD-478A-4FF7-8E38-6AAC04911CFF}" srcOrd="0" destOrd="0" parTransId="{08045AE1-099B-4526-936E-42FFF031BCFD}" sibTransId="{7AB8950D-5C3D-46B9-B3DE-3FBF3A4ACC6B}"/>
    <dgm:cxn modelId="{0BFC5ACB-DE78-4DFE-8825-A1E6B581CB90}" type="presParOf" srcId="{91E08BA7-1B8A-436F-BD34-CBF6D45C4198}" destId="{33B2FE70-01A0-4C44-8B86-1BA4C83734EF}" srcOrd="0" destOrd="0" presId="urn:microsoft.com/office/officeart/2005/8/layout/orgChart1"/>
    <dgm:cxn modelId="{B581D9E0-5C44-4563-88D7-BA7A689089D2}" type="presParOf" srcId="{33B2FE70-01A0-4C44-8B86-1BA4C83734EF}" destId="{300180DD-734D-426C-9DE6-B80D948BC587}" srcOrd="0" destOrd="0" presId="urn:microsoft.com/office/officeart/2005/8/layout/orgChart1"/>
    <dgm:cxn modelId="{FABCCB91-4485-4DC0-817E-346CB4CB7DED}" type="presParOf" srcId="{300180DD-734D-426C-9DE6-B80D948BC587}" destId="{4A313630-9E97-4B41-90DA-83E8BA061077}" srcOrd="0" destOrd="0" presId="urn:microsoft.com/office/officeart/2005/8/layout/orgChart1"/>
    <dgm:cxn modelId="{2D59026B-56C3-43E4-A97F-2431EB1569F7}" type="presParOf" srcId="{300180DD-734D-426C-9DE6-B80D948BC587}" destId="{44E9D865-0186-453F-BDC5-D84CF8ADB0FA}" srcOrd="1" destOrd="0" presId="urn:microsoft.com/office/officeart/2005/8/layout/orgChart1"/>
    <dgm:cxn modelId="{3C40C84D-C3CA-4A55-BAE7-20A3634B00F6}" type="presParOf" srcId="{33B2FE70-01A0-4C44-8B86-1BA4C83734EF}" destId="{02E67088-24B7-4375-8FC9-DC10EF3C5D20}" srcOrd="1" destOrd="0" presId="urn:microsoft.com/office/officeart/2005/8/layout/orgChart1"/>
    <dgm:cxn modelId="{AF1C2538-351E-4F74-94A2-749360B5EE57}" type="presParOf" srcId="{02E67088-24B7-4375-8FC9-DC10EF3C5D20}" destId="{619C7539-1301-4333-9EAF-2DEE768F1A91}" srcOrd="0" destOrd="0" presId="urn:microsoft.com/office/officeart/2005/8/layout/orgChart1"/>
    <dgm:cxn modelId="{F3B41573-293B-40A3-B088-6499E5B9A2B9}" type="presParOf" srcId="{02E67088-24B7-4375-8FC9-DC10EF3C5D20}" destId="{1C565BE6-BA77-4507-8FC2-590950FBF950}" srcOrd="1" destOrd="0" presId="urn:microsoft.com/office/officeart/2005/8/layout/orgChart1"/>
    <dgm:cxn modelId="{86210583-463B-40DE-8DFE-4ECD10E88527}" type="presParOf" srcId="{1C565BE6-BA77-4507-8FC2-590950FBF950}" destId="{606639E7-BA1B-4517-BAD2-31830DD317BD}" srcOrd="0" destOrd="0" presId="urn:microsoft.com/office/officeart/2005/8/layout/orgChart1"/>
    <dgm:cxn modelId="{E87EC8CB-8319-4B7C-AFC5-1395DB1FB1BC}" type="presParOf" srcId="{606639E7-BA1B-4517-BAD2-31830DD317BD}" destId="{10349B40-CFDA-4AB7-9165-63283BF05B6F}" srcOrd="0" destOrd="0" presId="urn:microsoft.com/office/officeart/2005/8/layout/orgChart1"/>
    <dgm:cxn modelId="{1EC87D00-4F7F-45DA-8974-1B0FF6BC8605}" type="presParOf" srcId="{606639E7-BA1B-4517-BAD2-31830DD317BD}" destId="{78BFB1E2-7755-4DCD-8129-53F960522025}" srcOrd="1" destOrd="0" presId="urn:microsoft.com/office/officeart/2005/8/layout/orgChart1"/>
    <dgm:cxn modelId="{D778C33E-940C-4928-B5A3-74A228D639F5}" type="presParOf" srcId="{1C565BE6-BA77-4507-8FC2-590950FBF950}" destId="{5224D816-E1D1-4466-9D19-80CED0DFF747}" srcOrd="1" destOrd="0" presId="urn:microsoft.com/office/officeart/2005/8/layout/orgChart1"/>
    <dgm:cxn modelId="{97A7EF87-E705-485D-9B1F-A82AFCDBF0A8}" type="presParOf" srcId="{5224D816-E1D1-4466-9D19-80CED0DFF747}" destId="{307BD20B-B09D-4929-A112-4E5DC6DDBD35}" srcOrd="0" destOrd="0" presId="urn:microsoft.com/office/officeart/2005/8/layout/orgChart1"/>
    <dgm:cxn modelId="{1EE5934F-F01C-4B8A-88A0-D7B213B1BA10}" type="presParOf" srcId="{5224D816-E1D1-4466-9D19-80CED0DFF747}" destId="{5B7F1368-E02D-4D53-83EA-9D10273D87D8}" srcOrd="1" destOrd="0" presId="urn:microsoft.com/office/officeart/2005/8/layout/orgChart1"/>
    <dgm:cxn modelId="{D76041AB-F4C9-4A56-BAF8-29E0B339EC7F}" type="presParOf" srcId="{5B7F1368-E02D-4D53-83EA-9D10273D87D8}" destId="{89249ED2-2F8F-4CB6-AB35-7FB146673C19}" srcOrd="0" destOrd="0" presId="urn:microsoft.com/office/officeart/2005/8/layout/orgChart1"/>
    <dgm:cxn modelId="{F80C818F-2E72-44D3-A995-AEFB80B35E89}" type="presParOf" srcId="{89249ED2-2F8F-4CB6-AB35-7FB146673C19}" destId="{F1B3649D-AE51-44C6-98AE-137ED59F5127}" srcOrd="0" destOrd="0" presId="urn:microsoft.com/office/officeart/2005/8/layout/orgChart1"/>
    <dgm:cxn modelId="{C607D197-F578-4829-854C-6B4E1ADA38D3}" type="presParOf" srcId="{89249ED2-2F8F-4CB6-AB35-7FB146673C19}" destId="{F83C5391-6EB0-4FA6-A68D-CFA129F2AB7D}" srcOrd="1" destOrd="0" presId="urn:microsoft.com/office/officeart/2005/8/layout/orgChart1"/>
    <dgm:cxn modelId="{CA35F5C3-1E02-415E-BAE7-93223B4993D9}" type="presParOf" srcId="{5B7F1368-E02D-4D53-83EA-9D10273D87D8}" destId="{5605F2B4-8092-4B2F-A8F8-2838E7DFAFD2}" srcOrd="1" destOrd="0" presId="urn:microsoft.com/office/officeart/2005/8/layout/orgChart1"/>
    <dgm:cxn modelId="{90EF528C-06D8-4F7D-93E4-17D1A28F9D3A}" type="presParOf" srcId="{5B7F1368-E02D-4D53-83EA-9D10273D87D8}" destId="{0A2B8513-0F5D-4ACC-9B63-1E81FDA772C9}" srcOrd="2" destOrd="0" presId="urn:microsoft.com/office/officeart/2005/8/layout/orgChart1"/>
    <dgm:cxn modelId="{5C628C4D-AA09-4A39-85C6-F8CCCFF439EC}" type="presParOf" srcId="{5224D816-E1D1-4466-9D19-80CED0DFF747}" destId="{3034DD4E-352B-493A-AA33-1E9512E9623A}" srcOrd="2" destOrd="0" presId="urn:microsoft.com/office/officeart/2005/8/layout/orgChart1"/>
    <dgm:cxn modelId="{1B205A13-E986-4CEB-99AC-FBD535E1BE40}" type="presParOf" srcId="{5224D816-E1D1-4466-9D19-80CED0DFF747}" destId="{9D28784B-2B4B-42BD-B716-ABE3962413E8}" srcOrd="3" destOrd="0" presId="urn:microsoft.com/office/officeart/2005/8/layout/orgChart1"/>
    <dgm:cxn modelId="{499BF155-A20F-4E26-89B3-8A3FE1BD24A1}" type="presParOf" srcId="{9D28784B-2B4B-42BD-B716-ABE3962413E8}" destId="{29F48EF9-4566-4574-90F4-E4B4A9DE3515}" srcOrd="0" destOrd="0" presId="urn:microsoft.com/office/officeart/2005/8/layout/orgChart1"/>
    <dgm:cxn modelId="{284E9996-72FD-48E8-9700-745244235FEB}" type="presParOf" srcId="{29F48EF9-4566-4574-90F4-E4B4A9DE3515}" destId="{EA766E72-0FE2-4EC8-A939-054BE0E9373A}" srcOrd="0" destOrd="0" presId="urn:microsoft.com/office/officeart/2005/8/layout/orgChart1"/>
    <dgm:cxn modelId="{C56E573C-4AA0-4BCE-B539-76BBC67BD16E}" type="presParOf" srcId="{29F48EF9-4566-4574-90F4-E4B4A9DE3515}" destId="{B28AC83A-C722-4947-9354-94622CBC04B8}" srcOrd="1" destOrd="0" presId="urn:microsoft.com/office/officeart/2005/8/layout/orgChart1"/>
    <dgm:cxn modelId="{660F2C45-75A7-44A3-84E3-2F1632FD41AC}" type="presParOf" srcId="{9D28784B-2B4B-42BD-B716-ABE3962413E8}" destId="{33D2C991-8598-40CE-9F95-EA062DB3F751}" srcOrd="1" destOrd="0" presId="urn:microsoft.com/office/officeart/2005/8/layout/orgChart1"/>
    <dgm:cxn modelId="{0B2A020D-DAF8-4617-BB59-89F0C75BC851}" type="presParOf" srcId="{9D28784B-2B4B-42BD-B716-ABE3962413E8}" destId="{262D8D15-990B-43AD-8906-0953EAC4AC8A}" srcOrd="2" destOrd="0" presId="urn:microsoft.com/office/officeart/2005/8/layout/orgChart1"/>
    <dgm:cxn modelId="{B494EF87-708A-41C3-B10F-99CB4950DBC8}" type="presParOf" srcId="{1C565BE6-BA77-4507-8FC2-590950FBF950}" destId="{BB76CEF2-11DD-4C3E-B17C-233812AEC278}" srcOrd="2" destOrd="0" presId="urn:microsoft.com/office/officeart/2005/8/layout/orgChart1"/>
    <dgm:cxn modelId="{93B65EDB-05E7-4757-88D6-AF5DBD536A5A}" type="presParOf" srcId="{33B2FE70-01A0-4C44-8B86-1BA4C83734EF}" destId="{17554A1F-EC42-4B21-B9A0-7908C8452EB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2EEFA8-EC5F-4F8F-91B6-565568757B8F}" type="doc">
      <dgm:prSet loTypeId="urn:microsoft.com/office/officeart/2005/8/layout/orgChart1" loCatId="hierarchy" qsTypeId="urn:microsoft.com/office/officeart/2005/8/quickstyle/simple1" qsCatId="simple" csTypeId="urn:microsoft.com/office/officeart/2005/8/colors/accent1_2" csCatId="accent1"/>
      <dgm:spPr/>
    </dgm:pt>
    <dgm:pt modelId="{80C4FF1E-C642-4EF2-BB75-A989DDC2105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Times New Roman" charset="0"/>
            </a:rPr>
            <a:t>Owner</a:t>
          </a:r>
        </a:p>
      </dgm:t>
    </dgm:pt>
    <dgm:pt modelId="{F3FD870F-6EB8-4357-A6CC-7127C9B9D679}" type="parTrans" cxnId="{F52DDB62-A1B3-41F7-BB2F-36FA4FECD85C}">
      <dgm:prSet/>
      <dgm:spPr/>
      <dgm:t>
        <a:bodyPr/>
        <a:lstStyle/>
        <a:p>
          <a:endParaRPr lang="en-US"/>
        </a:p>
      </dgm:t>
    </dgm:pt>
    <dgm:pt modelId="{362F1E42-FB7C-4E07-B72C-82326742F9F6}" type="sibTrans" cxnId="{F52DDB62-A1B3-41F7-BB2F-36FA4FECD85C}">
      <dgm:prSet/>
      <dgm:spPr/>
      <dgm:t>
        <a:bodyPr/>
        <a:lstStyle/>
        <a:p>
          <a:endParaRPr lang="en-US"/>
        </a:p>
      </dgm:t>
    </dgm:pt>
    <dgm:pt modelId="{DEBAC9D2-5D60-4791-902C-DC9D26FC4ED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Times New Roman" charset="0"/>
            </a:rPr>
            <a:t>Design Professional</a:t>
          </a:r>
        </a:p>
      </dgm:t>
    </dgm:pt>
    <dgm:pt modelId="{2C01FF66-BA87-464D-9720-F3709E5CA276}" type="parTrans" cxnId="{36528711-F55C-4D6C-AD4E-95BA57BC913E}">
      <dgm:prSet/>
      <dgm:spPr/>
      <dgm:t>
        <a:bodyPr/>
        <a:lstStyle/>
        <a:p>
          <a:endParaRPr lang="en-US"/>
        </a:p>
      </dgm:t>
    </dgm:pt>
    <dgm:pt modelId="{2C7374A0-6FF3-481E-A57D-77676264C617}" type="sibTrans" cxnId="{36528711-F55C-4D6C-AD4E-95BA57BC913E}">
      <dgm:prSet/>
      <dgm:spPr/>
      <dgm:t>
        <a:bodyPr/>
        <a:lstStyle/>
        <a:p>
          <a:endParaRPr lang="en-US"/>
        </a:p>
      </dgm:t>
    </dgm:pt>
    <dgm:pt modelId="{71BA5286-061D-4B0E-9C45-3016A9CC022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Times New Roman" charset="0"/>
            </a:rPr>
            <a:t>Construction Manager</a:t>
          </a:r>
        </a:p>
      </dgm:t>
    </dgm:pt>
    <dgm:pt modelId="{F5245DE3-FEE3-4834-ACE0-A3E1D4E053D6}" type="parTrans" cxnId="{1319A3CC-B8E3-4AE0-A4E4-CF40ED3933E6}">
      <dgm:prSet/>
      <dgm:spPr/>
      <dgm:t>
        <a:bodyPr/>
        <a:lstStyle/>
        <a:p>
          <a:endParaRPr lang="en-US"/>
        </a:p>
      </dgm:t>
    </dgm:pt>
    <dgm:pt modelId="{614C63D6-204E-4A12-91ED-C54DA11788A2}" type="sibTrans" cxnId="{1319A3CC-B8E3-4AE0-A4E4-CF40ED3933E6}">
      <dgm:prSet/>
      <dgm:spPr/>
      <dgm:t>
        <a:bodyPr/>
        <a:lstStyle/>
        <a:p>
          <a:endParaRPr lang="en-US"/>
        </a:p>
      </dgm:t>
    </dgm:pt>
    <dgm:pt modelId="{24A2782A-E17D-44C5-87EF-33594D3FF9E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Times New Roman" charset="0"/>
            </a:rPr>
            <a:t>Contractor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Times New Roman" charset="0"/>
            </a:rPr>
            <a:t>(with subcontractors)</a:t>
          </a:r>
        </a:p>
      </dgm:t>
    </dgm:pt>
    <dgm:pt modelId="{1E88F00B-7539-499D-AD16-5A6EE29CE485}" type="parTrans" cxnId="{6A5FA4C3-2B04-433C-8D0B-020B45985F72}">
      <dgm:prSet/>
      <dgm:spPr/>
      <dgm:t>
        <a:bodyPr/>
        <a:lstStyle/>
        <a:p>
          <a:endParaRPr lang="en-US"/>
        </a:p>
      </dgm:t>
    </dgm:pt>
    <dgm:pt modelId="{D78FFCBF-29E8-4CFF-A923-9969C131494C}" type="sibTrans" cxnId="{6A5FA4C3-2B04-433C-8D0B-020B45985F72}">
      <dgm:prSet/>
      <dgm:spPr/>
      <dgm:t>
        <a:bodyPr/>
        <a:lstStyle/>
        <a:p>
          <a:endParaRPr lang="en-US"/>
        </a:p>
      </dgm:t>
    </dgm:pt>
    <dgm:pt modelId="{94EE2767-B669-464C-A06C-E07485E0600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Times New Roman" charset="0"/>
            </a:rPr>
            <a:t>Contractor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Times New Roman" charset="0"/>
            </a:rPr>
            <a:t>(with subcontractors)</a:t>
          </a:r>
        </a:p>
      </dgm:t>
    </dgm:pt>
    <dgm:pt modelId="{70945405-CE47-45B2-965A-5B90921843F9}" type="parTrans" cxnId="{2A4D6A90-E804-4742-8D23-6A74E516D06C}">
      <dgm:prSet/>
      <dgm:spPr/>
      <dgm:t>
        <a:bodyPr/>
        <a:lstStyle/>
        <a:p>
          <a:endParaRPr lang="en-US"/>
        </a:p>
      </dgm:t>
    </dgm:pt>
    <dgm:pt modelId="{B0AD1808-8C48-4F63-B95B-12F3EC3A587C}" type="sibTrans" cxnId="{2A4D6A90-E804-4742-8D23-6A74E516D06C}">
      <dgm:prSet/>
      <dgm:spPr/>
      <dgm:t>
        <a:bodyPr/>
        <a:lstStyle/>
        <a:p>
          <a:endParaRPr lang="en-US"/>
        </a:p>
      </dgm:t>
    </dgm:pt>
    <dgm:pt modelId="{846105EC-C592-47A7-A694-3D0974E5FD7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Times New Roman" charset="0"/>
            </a:rPr>
            <a:t>Contractor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Times New Roman" charset="0"/>
            </a:rPr>
            <a:t>(with subcontractors)</a:t>
          </a:r>
        </a:p>
      </dgm:t>
    </dgm:pt>
    <dgm:pt modelId="{A97EB731-B9D9-4521-B1D8-F940284173C9}" type="parTrans" cxnId="{95C50078-0ED6-4B81-94C6-665C4D7513CF}">
      <dgm:prSet/>
      <dgm:spPr/>
      <dgm:t>
        <a:bodyPr/>
        <a:lstStyle/>
        <a:p>
          <a:endParaRPr lang="en-US"/>
        </a:p>
      </dgm:t>
    </dgm:pt>
    <dgm:pt modelId="{C04484CB-9292-4ED0-8A24-B55508828496}" type="sibTrans" cxnId="{95C50078-0ED6-4B81-94C6-665C4D7513CF}">
      <dgm:prSet/>
      <dgm:spPr/>
      <dgm:t>
        <a:bodyPr/>
        <a:lstStyle/>
        <a:p>
          <a:endParaRPr lang="en-US"/>
        </a:p>
      </dgm:t>
    </dgm:pt>
    <dgm:pt modelId="{B203F4BC-30E7-4A86-8F19-B16762F3F4A8}" type="pres">
      <dgm:prSet presAssocID="{DF2EEFA8-EC5F-4F8F-91B6-565568757B8F}" presName="hierChild1" presStyleCnt="0">
        <dgm:presLayoutVars>
          <dgm:orgChart val="1"/>
          <dgm:chPref val="1"/>
          <dgm:dir/>
          <dgm:animOne val="branch"/>
          <dgm:animLvl val="lvl"/>
          <dgm:resizeHandles/>
        </dgm:presLayoutVars>
      </dgm:prSet>
      <dgm:spPr/>
    </dgm:pt>
    <dgm:pt modelId="{8092C184-2EAC-41D5-BBCB-68628079F1B8}" type="pres">
      <dgm:prSet presAssocID="{80C4FF1E-C642-4EF2-BB75-A989DDC2105F}" presName="hierRoot1" presStyleCnt="0">
        <dgm:presLayoutVars>
          <dgm:hierBranch/>
        </dgm:presLayoutVars>
      </dgm:prSet>
      <dgm:spPr/>
    </dgm:pt>
    <dgm:pt modelId="{3341A86A-DC6A-4E4A-924E-4E7B0330B0E2}" type="pres">
      <dgm:prSet presAssocID="{80C4FF1E-C642-4EF2-BB75-A989DDC2105F}" presName="rootComposite1" presStyleCnt="0"/>
      <dgm:spPr/>
    </dgm:pt>
    <dgm:pt modelId="{9DFC6A71-A1C0-42EF-9B6E-5BBB9CE550D4}" type="pres">
      <dgm:prSet presAssocID="{80C4FF1E-C642-4EF2-BB75-A989DDC2105F}" presName="rootText1" presStyleLbl="node0" presStyleIdx="0" presStyleCnt="1">
        <dgm:presLayoutVars>
          <dgm:chPref val="3"/>
        </dgm:presLayoutVars>
      </dgm:prSet>
      <dgm:spPr/>
    </dgm:pt>
    <dgm:pt modelId="{DD9225CA-E278-4281-AC62-A67DE3C34695}" type="pres">
      <dgm:prSet presAssocID="{80C4FF1E-C642-4EF2-BB75-A989DDC2105F}" presName="rootConnector1" presStyleLbl="node1" presStyleIdx="0" presStyleCnt="0"/>
      <dgm:spPr/>
    </dgm:pt>
    <dgm:pt modelId="{508A5DA4-7CDD-46AD-8D1F-1B260624C862}" type="pres">
      <dgm:prSet presAssocID="{80C4FF1E-C642-4EF2-BB75-A989DDC2105F}" presName="hierChild2" presStyleCnt="0"/>
      <dgm:spPr/>
    </dgm:pt>
    <dgm:pt modelId="{9DF1B862-6D66-42C6-9DED-FE119E796EEE}" type="pres">
      <dgm:prSet presAssocID="{2C01FF66-BA87-464D-9720-F3709E5CA276}" presName="Name35" presStyleLbl="parChTrans1D2" presStyleIdx="0" presStyleCnt="2"/>
      <dgm:spPr/>
    </dgm:pt>
    <dgm:pt modelId="{B98C062A-4137-43C5-ACCA-BD5F97E82A9A}" type="pres">
      <dgm:prSet presAssocID="{DEBAC9D2-5D60-4791-902C-DC9D26FC4EDF}" presName="hierRoot2" presStyleCnt="0">
        <dgm:presLayoutVars>
          <dgm:hierBranch/>
        </dgm:presLayoutVars>
      </dgm:prSet>
      <dgm:spPr/>
    </dgm:pt>
    <dgm:pt modelId="{8B159D08-7FF4-4D65-8107-188E2D2F3F84}" type="pres">
      <dgm:prSet presAssocID="{DEBAC9D2-5D60-4791-902C-DC9D26FC4EDF}" presName="rootComposite" presStyleCnt="0"/>
      <dgm:spPr/>
    </dgm:pt>
    <dgm:pt modelId="{98518CF7-C755-4395-9B49-9030DB117916}" type="pres">
      <dgm:prSet presAssocID="{DEBAC9D2-5D60-4791-902C-DC9D26FC4EDF}" presName="rootText" presStyleLbl="node2" presStyleIdx="0" presStyleCnt="2">
        <dgm:presLayoutVars>
          <dgm:chPref val="3"/>
        </dgm:presLayoutVars>
      </dgm:prSet>
      <dgm:spPr/>
    </dgm:pt>
    <dgm:pt modelId="{1CA7F246-2EFD-494B-B826-6C6391BD8686}" type="pres">
      <dgm:prSet presAssocID="{DEBAC9D2-5D60-4791-902C-DC9D26FC4EDF}" presName="rootConnector" presStyleLbl="node2" presStyleIdx="0" presStyleCnt="2"/>
      <dgm:spPr/>
    </dgm:pt>
    <dgm:pt modelId="{17DADC19-7B0B-494A-99B3-FE76AC4EA8F8}" type="pres">
      <dgm:prSet presAssocID="{DEBAC9D2-5D60-4791-902C-DC9D26FC4EDF}" presName="hierChild4" presStyleCnt="0"/>
      <dgm:spPr/>
    </dgm:pt>
    <dgm:pt modelId="{EC4BEAF0-AD41-4E7F-84D9-3F68E4DECD94}" type="pres">
      <dgm:prSet presAssocID="{DEBAC9D2-5D60-4791-902C-DC9D26FC4EDF}" presName="hierChild5" presStyleCnt="0"/>
      <dgm:spPr/>
    </dgm:pt>
    <dgm:pt modelId="{5BCFB0FA-EC0C-44FF-A9E5-5D451E868C26}" type="pres">
      <dgm:prSet presAssocID="{F5245DE3-FEE3-4834-ACE0-A3E1D4E053D6}" presName="Name35" presStyleLbl="parChTrans1D2" presStyleIdx="1" presStyleCnt="2"/>
      <dgm:spPr/>
    </dgm:pt>
    <dgm:pt modelId="{8257AC04-FCB8-49B1-9D87-85034230F86B}" type="pres">
      <dgm:prSet presAssocID="{71BA5286-061D-4B0E-9C45-3016A9CC022F}" presName="hierRoot2" presStyleCnt="0">
        <dgm:presLayoutVars>
          <dgm:hierBranch/>
        </dgm:presLayoutVars>
      </dgm:prSet>
      <dgm:spPr/>
    </dgm:pt>
    <dgm:pt modelId="{7B5E95FA-E0F7-47C8-950A-AE5CDF33A1B4}" type="pres">
      <dgm:prSet presAssocID="{71BA5286-061D-4B0E-9C45-3016A9CC022F}" presName="rootComposite" presStyleCnt="0"/>
      <dgm:spPr/>
    </dgm:pt>
    <dgm:pt modelId="{2AFFD8A8-9F0B-4212-90DB-605F1E1E8DAF}" type="pres">
      <dgm:prSet presAssocID="{71BA5286-061D-4B0E-9C45-3016A9CC022F}" presName="rootText" presStyleLbl="node2" presStyleIdx="1" presStyleCnt="2">
        <dgm:presLayoutVars>
          <dgm:chPref val="3"/>
        </dgm:presLayoutVars>
      </dgm:prSet>
      <dgm:spPr/>
    </dgm:pt>
    <dgm:pt modelId="{6AC3473D-822B-476F-914F-26FC8A88529D}" type="pres">
      <dgm:prSet presAssocID="{71BA5286-061D-4B0E-9C45-3016A9CC022F}" presName="rootConnector" presStyleLbl="node2" presStyleIdx="1" presStyleCnt="2"/>
      <dgm:spPr/>
    </dgm:pt>
    <dgm:pt modelId="{7283B05C-A289-4ABE-BBBD-520F8C07BA40}" type="pres">
      <dgm:prSet presAssocID="{71BA5286-061D-4B0E-9C45-3016A9CC022F}" presName="hierChild4" presStyleCnt="0"/>
      <dgm:spPr/>
    </dgm:pt>
    <dgm:pt modelId="{FD16374D-0929-4844-9987-6DDED90DD6CF}" type="pres">
      <dgm:prSet presAssocID="{1E88F00B-7539-499D-AD16-5A6EE29CE485}" presName="Name35" presStyleLbl="parChTrans1D3" presStyleIdx="0" presStyleCnt="3"/>
      <dgm:spPr/>
    </dgm:pt>
    <dgm:pt modelId="{7FB52BD9-E552-4190-A0ED-CCEE9850D538}" type="pres">
      <dgm:prSet presAssocID="{24A2782A-E17D-44C5-87EF-33594D3FF9E7}" presName="hierRoot2" presStyleCnt="0">
        <dgm:presLayoutVars>
          <dgm:hierBranch val="r"/>
        </dgm:presLayoutVars>
      </dgm:prSet>
      <dgm:spPr/>
    </dgm:pt>
    <dgm:pt modelId="{C514A7C1-25DE-4A02-A8F2-D6F7E3E1DF86}" type="pres">
      <dgm:prSet presAssocID="{24A2782A-E17D-44C5-87EF-33594D3FF9E7}" presName="rootComposite" presStyleCnt="0"/>
      <dgm:spPr/>
    </dgm:pt>
    <dgm:pt modelId="{7B0AE4EC-AA75-4191-B52C-27458A7D7002}" type="pres">
      <dgm:prSet presAssocID="{24A2782A-E17D-44C5-87EF-33594D3FF9E7}" presName="rootText" presStyleLbl="node3" presStyleIdx="0" presStyleCnt="3">
        <dgm:presLayoutVars>
          <dgm:chPref val="3"/>
        </dgm:presLayoutVars>
      </dgm:prSet>
      <dgm:spPr/>
    </dgm:pt>
    <dgm:pt modelId="{1CF17711-5333-4050-A76A-D3B02D3F5EB6}" type="pres">
      <dgm:prSet presAssocID="{24A2782A-E17D-44C5-87EF-33594D3FF9E7}" presName="rootConnector" presStyleLbl="node3" presStyleIdx="0" presStyleCnt="3"/>
      <dgm:spPr/>
    </dgm:pt>
    <dgm:pt modelId="{5B3B0028-B49A-4453-AE41-06BE7D5403BE}" type="pres">
      <dgm:prSet presAssocID="{24A2782A-E17D-44C5-87EF-33594D3FF9E7}" presName="hierChild4" presStyleCnt="0"/>
      <dgm:spPr/>
    </dgm:pt>
    <dgm:pt modelId="{01A2F72C-6B50-4E95-9DC0-7DB02D3AF62E}" type="pres">
      <dgm:prSet presAssocID="{24A2782A-E17D-44C5-87EF-33594D3FF9E7}" presName="hierChild5" presStyleCnt="0"/>
      <dgm:spPr/>
    </dgm:pt>
    <dgm:pt modelId="{00B7E8B4-0A06-464B-84CF-586837ED53A7}" type="pres">
      <dgm:prSet presAssocID="{70945405-CE47-45B2-965A-5B90921843F9}" presName="Name35" presStyleLbl="parChTrans1D3" presStyleIdx="1" presStyleCnt="3"/>
      <dgm:spPr/>
    </dgm:pt>
    <dgm:pt modelId="{5A7CEFA0-9CFD-4A1A-9CB8-5D3058C04AD7}" type="pres">
      <dgm:prSet presAssocID="{94EE2767-B669-464C-A06C-E07485E0600B}" presName="hierRoot2" presStyleCnt="0">
        <dgm:presLayoutVars>
          <dgm:hierBranch val="r"/>
        </dgm:presLayoutVars>
      </dgm:prSet>
      <dgm:spPr/>
    </dgm:pt>
    <dgm:pt modelId="{FCC191B7-4EBE-4AFF-A3C7-8BBF9A51EE3C}" type="pres">
      <dgm:prSet presAssocID="{94EE2767-B669-464C-A06C-E07485E0600B}" presName="rootComposite" presStyleCnt="0"/>
      <dgm:spPr/>
    </dgm:pt>
    <dgm:pt modelId="{4742B733-158E-4ED3-ABFE-E0FE5339098A}" type="pres">
      <dgm:prSet presAssocID="{94EE2767-B669-464C-A06C-E07485E0600B}" presName="rootText" presStyleLbl="node3" presStyleIdx="1" presStyleCnt="3">
        <dgm:presLayoutVars>
          <dgm:chPref val="3"/>
        </dgm:presLayoutVars>
      </dgm:prSet>
      <dgm:spPr/>
    </dgm:pt>
    <dgm:pt modelId="{5920D784-34D9-4185-A963-08EC55F3B7A5}" type="pres">
      <dgm:prSet presAssocID="{94EE2767-B669-464C-A06C-E07485E0600B}" presName="rootConnector" presStyleLbl="node3" presStyleIdx="1" presStyleCnt="3"/>
      <dgm:spPr/>
    </dgm:pt>
    <dgm:pt modelId="{2D66C81B-57E1-4C02-AD68-504D8BEA5C35}" type="pres">
      <dgm:prSet presAssocID="{94EE2767-B669-464C-A06C-E07485E0600B}" presName="hierChild4" presStyleCnt="0"/>
      <dgm:spPr/>
    </dgm:pt>
    <dgm:pt modelId="{CEC3ED62-7BC9-462B-80B4-302AAA5F8112}" type="pres">
      <dgm:prSet presAssocID="{94EE2767-B669-464C-A06C-E07485E0600B}" presName="hierChild5" presStyleCnt="0"/>
      <dgm:spPr/>
    </dgm:pt>
    <dgm:pt modelId="{F5037F33-3CCB-49E0-B8B0-B6F36D30A0D6}" type="pres">
      <dgm:prSet presAssocID="{A97EB731-B9D9-4521-B1D8-F940284173C9}" presName="Name35" presStyleLbl="parChTrans1D3" presStyleIdx="2" presStyleCnt="3"/>
      <dgm:spPr/>
    </dgm:pt>
    <dgm:pt modelId="{3188FE5C-AE04-4DF1-844E-D362D1932451}" type="pres">
      <dgm:prSet presAssocID="{846105EC-C592-47A7-A694-3D0974E5FD71}" presName="hierRoot2" presStyleCnt="0">
        <dgm:presLayoutVars>
          <dgm:hierBranch val="r"/>
        </dgm:presLayoutVars>
      </dgm:prSet>
      <dgm:spPr/>
    </dgm:pt>
    <dgm:pt modelId="{19ECFBC1-1567-4236-A705-27D5301DEFBA}" type="pres">
      <dgm:prSet presAssocID="{846105EC-C592-47A7-A694-3D0974E5FD71}" presName="rootComposite" presStyleCnt="0"/>
      <dgm:spPr/>
    </dgm:pt>
    <dgm:pt modelId="{CB567683-0663-484A-BC3E-6F414924DD10}" type="pres">
      <dgm:prSet presAssocID="{846105EC-C592-47A7-A694-3D0974E5FD71}" presName="rootText" presStyleLbl="node3" presStyleIdx="2" presStyleCnt="3">
        <dgm:presLayoutVars>
          <dgm:chPref val="3"/>
        </dgm:presLayoutVars>
      </dgm:prSet>
      <dgm:spPr/>
    </dgm:pt>
    <dgm:pt modelId="{73359453-B5DA-402D-85A7-BB30A3766B97}" type="pres">
      <dgm:prSet presAssocID="{846105EC-C592-47A7-A694-3D0974E5FD71}" presName="rootConnector" presStyleLbl="node3" presStyleIdx="2" presStyleCnt="3"/>
      <dgm:spPr/>
    </dgm:pt>
    <dgm:pt modelId="{4B02EE0D-A945-4D53-8D7F-A9BBB7230526}" type="pres">
      <dgm:prSet presAssocID="{846105EC-C592-47A7-A694-3D0974E5FD71}" presName="hierChild4" presStyleCnt="0"/>
      <dgm:spPr/>
    </dgm:pt>
    <dgm:pt modelId="{1D5EE67F-4AC5-4124-9644-6B1754C5A191}" type="pres">
      <dgm:prSet presAssocID="{846105EC-C592-47A7-A694-3D0974E5FD71}" presName="hierChild5" presStyleCnt="0"/>
      <dgm:spPr/>
    </dgm:pt>
    <dgm:pt modelId="{35D144EF-B9FE-405C-AA1A-5BB073E3EB36}" type="pres">
      <dgm:prSet presAssocID="{71BA5286-061D-4B0E-9C45-3016A9CC022F}" presName="hierChild5" presStyleCnt="0"/>
      <dgm:spPr/>
    </dgm:pt>
    <dgm:pt modelId="{84F229B6-EE8F-45FE-9579-9A3601D97002}" type="pres">
      <dgm:prSet presAssocID="{80C4FF1E-C642-4EF2-BB75-A989DDC2105F}" presName="hierChild3" presStyleCnt="0"/>
      <dgm:spPr/>
    </dgm:pt>
  </dgm:ptLst>
  <dgm:cxnLst>
    <dgm:cxn modelId="{27118003-7F7A-4127-BDE3-93A6F7ACA255}" type="presOf" srcId="{94EE2767-B669-464C-A06C-E07485E0600B}" destId="{4742B733-158E-4ED3-ABFE-E0FE5339098A}" srcOrd="0" destOrd="0" presId="urn:microsoft.com/office/officeart/2005/8/layout/orgChart1"/>
    <dgm:cxn modelId="{A39A8E0D-C7C5-4A60-BF51-71C3EC90F007}" type="presOf" srcId="{94EE2767-B669-464C-A06C-E07485E0600B}" destId="{5920D784-34D9-4185-A963-08EC55F3B7A5}" srcOrd="1" destOrd="0" presId="urn:microsoft.com/office/officeart/2005/8/layout/orgChart1"/>
    <dgm:cxn modelId="{36528711-F55C-4D6C-AD4E-95BA57BC913E}" srcId="{80C4FF1E-C642-4EF2-BB75-A989DDC2105F}" destId="{DEBAC9D2-5D60-4791-902C-DC9D26FC4EDF}" srcOrd="0" destOrd="0" parTransId="{2C01FF66-BA87-464D-9720-F3709E5CA276}" sibTransId="{2C7374A0-6FF3-481E-A57D-77676264C617}"/>
    <dgm:cxn modelId="{B6898819-DD85-40F4-B105-76CD91E7DAFF}" type="presOf" srcId="{70945405-CE47-45B2-965A-5B90921843F9}" destId="{00B7E8B4-0A06-464B-84CF-586837ED53A7}" srcOrd="0" destOrd="0" presId="urn:microsoft.com/office/officeart/2005/8/layout/orgChart1"/>
    <dgm:cxn modelId="{354D8442-C9EB-4810-93FE-8A9934D1B519}" type="presOf" srcId="{80C4FF1E-C642-4EF2-BB75-A989DDC2105F}" destId="{9DFC6A71-A1C0-42EF-9B6E-5BBB9CE550D4}" srcOrd="0" destOrd="0" presId="urn:microsoft.com/office/officeart/2005/8/layout/orgChart1"/>
    <dgm:cxn modelId="{A86E704A-E91C-403F-BC72-0097E7713BCE}" type="presOf" srcId="{71BA5286-061D-4B0E-9C45-3016A9CC022F}" destId="{6AC3473D-822B-476F-914F-26FC8A88529D}" srcOrd="1" destOrd="0" presId="urn:microsoft.com/office/officeart/2005/8/layout/orgChart1"/>
    <dgm:cxn modelId="{CAF2E84A-E9AD-4D93-9F26-B6C3A8BEB268}" type="presOf" srcId="{F5245DE3-FEE3-4834-ACE0-A3E1D4E053D6}" destId="{5BCFB0FA-EC0C-44FF-A9E5-5D451E868C26}" srcOrd="0" destOrd="0" presId="urn:microsoft.com/office/officeart/2005/8/layout/orgChart1"/>
    <dgm:cxn modelId="{F52DDB62-A1B3-41F7-BB2F-36FA4FECD85C}" srcId="{DF2EEFA8-EC5F-4F8F-91B6-565568757B8F}" destId="{80C4FF1E-C642-4EF2-BB75-A989DDC2105F}" srcOrd="0" destOrd="0" parTransId="{F3FD870F-6EB8-4357-A6CC-7127C9B9D679}" sibTransId="{362F1E42-FB7C-4E07-B72C-82326742F9F6}"/>
    <dgm:cxn modelId="{7B279773-F3BD-44FE-8D0F-F844314B6688}" type="presOf" srcId="{A97EB731-B9D9-4521-B1D8-F940284173C9}" destId="{F5037F33-3CCB-49E0-B8B0-B6F36D30A0D6}" srcOrd="0" destOrd="0" presId="urn:microsoft.com/office/officeart/2005/8/layout/orgChart1"/>
    <dgm:cxn modelId="{7B3CBC73-327A-4481-BC80-E84A39FEC00C}" type="presOf" srcId="{1E88F00B-7539-499D-AD16-5A6EE29CE485}" destId="{FD16374D-0929-4844-9987-6DDED90DD6CF}" srcOrd="0" destOrd="0" presId="urn:microsoft.com/office/officeart/2005/8/layout/orgChart1"/>
    <dgm:cxn modelId="{95C50078-0ED6-4B81-94C6-665C4D7513CF}" srcId="{71BA5286-061D-4B0E-9C45-3016A9CC022F}" destId="{846105EC-C592-47A7-A694-3D0974E5FD71}" srcOrd="2" destOrd="0" parTransId="{A97EB731-B9D9-4521-B1D8-F940284173C9}" sibTransId="{C04484CB-9292-4ED0-8A24-B55508828496}"/>
    <dgm:cxn modelId="{21574378-E02D-4679-A41A-A15D3AEE689E}" type="presOf" srcId="{71BA5286-061D-4B0E-9C45-3016A9CC022F}" destId="{2AFFD8A8-9F0B-4212-90DB-605F1E1E8DAF}" srcOrd="0" destOrd="0" presId="urn:microsoft.com/office/officeart/2005/8/layout/orgChart1"/>
    <dgm:cxn modelId="{8045887C-1F20-4456-9C61-0CB7FD942385}" type="presOf" srcId="{846105EC-C592-47A7-A694-3D0974E5FD71}" destId="{73359453-B5DA-402D-85A7-BB30A3766B97}" srcOrd="1" destOrd="0" presId="urn:microsoft.com/office/officeart/2005/8/layout/orgChart1"/>
    <dgm:cxn modelId="{4E62C57E-83E3-484C-A018-BEA74A988A2B}" type="presOf" srcId="{24A2782A-E17D-44C5-87EF-33594D3FF9E7}" destId="{7B0AE4EC-AA75-4191-B52C-27458A7D7002}" srcOrd="0" destOrd="0" presId="urn:microsoft.com/office/officeart/2005/8/layout/orgChart1"/>
    <dgm:cxn modelId="{8FDD2A81-E279-4D13-A8CD-DDE7538C66F2}" type="presOf" srcId="{2C01FF66-BA87-464D-9720-F3709E5CA276}" destId="{9DF1B862-6D66-42C6-9DED-FE119E796EEE}" srcOrd="0" destOrd="0" presId="urn:microsoft.com/office/officeart/2005/8/layout/orgChart1"/>
    <dgm:cxn modelId="{0CC42982-86EB-45A7-A4FF-65DA1BECAF4D}" type="presOf" srcId="{846105EC-C592-47A7-A694-3D0974E5FD71}" destId="{CB567683-0663-484A-BC3E-6F414924DD10}" srcOrd="0" destOrd="0" presId="urn:microsoft.com/office/officeart/2005/8/layout/orgChart1"/>
    <dgm:cxn modelId="{2A4D6A90-E804-4742-8D23-6A74E516D06C}" srcId="{71BA5286-061D-4B0E-9C45-3016A9CC022F}" destId="{94EE2767-B669-464C-A06C-E07485E0600B}" srcOrd="1" destOrd="0" parTransId="{70945405-CE47-45B2-965A-5B90921843F9}" sibTransId="{B0AD1808-8C48-4F63-B95B-12F3EC3A587C}"/>
    <dgm:cxn modelId="{2CB6A3BE-E240-4A7F-8A55-D0CEBE889759}" type="presOf" srcId="{DEBAC9D2-5D60-4791-902C-DC9D26FC4EDF}" destId="{98518CF7-C755-4395-9B49-9030DB117916}" srcOrd="0" destOrd="0" presId="urn:microsoft.com/office/officeart/2005/8/layout/orgChart1"/>
    <dgm:cxn modelId="{6A5FA4C3-2B04-433C-8D0B-020B45985F72}" srcId="{71BA5286-061D-4B0E-9C45-3016A9CC022F}" destId="{24A2782A-E17D-44C5-87EF-33594D3FF9E7}" srcOrd="0" destOrd="0" parTransId="{1E88F00B-7539-499D-AD16-5A6EE29CE485}" sibTransId="{D78FFCBF-29E8-4CFF-A923-9969C131494C}"/>
    <dgm:cxn modelId="{1A00EBC5-208C-4674-A38C-C405B324E703}" type="presOf" srcId="{24A2782A-E17D-44C5-87EF-33594D3FF9E7}" destId="{1CF17711-5333-4050-A76A-D3B02D3F5EB6}" srcOrd="1" destOrd="0" presId="urn:microsoft.com/office/officeart/2005/8/layout/orgChart1"/>
    <dgm:cxn modelId="{1319A3CC-B8E3-4AE0-A4E4-CF40ED3933E6}" srcId="{80C4FF1E-C642-4EF2-BB75-A989DDC2105F}" destId="{71BA5286-061D-4B0E-9C45-3016A9CC022F}" srcOrd="1" destOrd="0" parTransId="{F5245DE3-FEE3-4834-ACE0-A3E1D4E053D6}" sibTransId="{614C63D6-204E-4A12-91ED-C54DA11788A2}"/>
    <dgm:cxn modelId="{F0A919CE-BFD7-4C59-ADEA-EAC97A04D23E}" type="presOf" srcId="{80C4FF1E-C642-4EF2-BB75-A989DDC2105F}" destId="{DD9225CA-E278-4281-AC62-A67DE3C34695}" srcOrd="1" destOrd="0" presId="urn:microsoft.com/office/officeart/2005/8/layout/orgChart1"/>
    <dgm:cxn modelId="{35C5CBD5-D8BD-4111-99E0-BE57CE404519}" type="presOf" srcId="{DF2EEFA8-EC5F-4F8F-91B6-565568757B8F}" destId="{B203F4BC-30E7-4A86-8F19-B16762F3F4A8}" srcOrd="0" destOrd="0" presId="urn:microsoft.com/office/officeart/2005/8/layout/orgChart1"/>
    <dgm:cxn modelId="{66DC4CE1-9606-4937-AEDB-1765E91A822D}" type="presOf" srcId="{DEBAC9D2-5D60-4791-902C-DC9D26FC4EDF}" destId="{1CA7F246-2EFD-494B-B826-6C6391BD8686}" srcOrd="1" destOrd="0" presId="urn:microsoft.com/office/officeart/2005/8/layout/orgChart1"/>
    <dgm:cxn modelId="{05C278DC-CF71-4435-9A79-F7BBE13C740B}" type="presParOf" srcId="{B203F4BC-30E7-4A86-8F19-B16762F3F4A8}" destId="{8092C184-2EAC-41D5-BBCB-68628079F1B8}" srcOrd="0" destOrd="0" presId="urn:microsoft.com/office/officeart/2005/8/layout/orgChart1"/>
    <dgm:cxn modelId="{3B7F4EA4-85A2-4184-8668-60947250F36C}" type="presParOf" srcId="{8092C184-2EAC-41D5-BBCB-68628079F1B8}" destId="{3341A86A-DC6A-4E4A-924E-4E7B0330B0E2}" srcOrd="0" destOrd="0" presId="urn:microsoft.com/office/officeart/2005/8/layout/orgChart1"/>
    <dgm:cxn modelId="{251881A1-91B3-48D2-88D4-F7BC7CA783C9}" type="presParOf" srcId="{3341A86A-DC6A-4E4A-924E-4E7B0330B0E2}" destId="{9DFC6A71-A1C0-42EF-9B6E-5BBB9CE550D4}" srcOrd="0" destOrd="0" presId="urn:microsoft.com/office/officeart/2005/8/layout/orgChart1"/>
    <dgm:cxn modelId="{546BE593-9C15-4CFF-9930-723AE41D7AB8}" type="presParOf" srcId="{3341A86A-DC6A-4E4A-924E-4E7B0330B0E2}" destId="{DD9225CA-E278-4281-AC62-A67DE3C34695}" srcOrd="1" destOrd="0" presId="urn:microsoft.com/office/officeart/2005/8/layout/orgChart1"/>
    <dgm:cxn modelId="{8212DEDF-53E0-4FC4-A837-D94FBF1224F3}" type="presParOf" srcId="{8092C184-2EAC-41D5-BBCB-68628079F1B8}" destId="{508A5DA4-7CDD-46AD-8D1F-1B260624C862}" srcOrd="1" destOrd="0" presId="urn:microsoft.com/office/officeart/2005/8/layout/orgChart1"/>
    <dgm:cxn modelId="{9653B886-6246-4C0E-B945-D2E05258BF57}" type="presParOf" srcId="{508A5DA4-7CDD-46AD-8D1F-1B260624C862}" destId="{9DF1B862-6D66-42C6-9DED-FE119E796EEE}" srcOrd="0" destOrd="0" presId="urn:microsoft.com/office/officeart/2005/8/layout/orgChart1"/>
    <dgm:cxn modelId="{48066471-F5A9-4B20-8B7D-E1C2ADEB474D}" type="presParOf" srcId="{508A5DA4-7CDD-46AD-8D1F-1B260624C862}" destId="{B98C062A-4137-43C5-ACCA-BD5F97E82A9A}" srcOrd="1" destOrd="0" presId="urn:microsoft.com/office/officeart/2005/8/layout/orgChart1"/>
    <dgm:cxn modelId="{AE28C8B1-18B8-4D60-BA4F-EDE1FB73921C}" type="presParOf" srcId="{B98C062A-4137-43C5-ACCA-BD5F97E82A9A}" destId="{8B159D08-7FF4-4D65-8107-188E2D2F3F84}" srcOrd="0" destOrd="0" presId="urn:microsoft.com/office/officeart/2005/8/layout/orgChart1"/>
    <dgm:cxn modelId="{B50C5F99-8F50-4439-9AB1-A34510C85816}" type="presParOf" srcId="{8B159D08-7FF4-4D65-8107-188E2D2F3F84}" destId="{98518CF7-C755-4395-9B49-9030DB117916}" srcOrd="0" destOrd="0" presId="urn:microsoft.com/office/officeart/2005/8/layout/orgChart1"/>
    <dgm:cxn modelId="{57B001E9-31F9-4970-A824-F55BB5F5581C}" type="presParOf" srcId="{8B159D08-7FF4-4D65-8107-188E2D2F3F84}" destId="{1CA7F246-2EFD-494B-B826-6C6391BD8686}" srcOrd="1" destOrd="0" presId="urn:microsoft.com/office/officeart/2005/8/layout/orgChart1"/>
    <dgm:cxn modelId="{DE83BF97-D599-4D85-B1C0-E4E472FE2F03}" type="presParOf" srcId="{B98C062A-4137-43C5-ACCA-BD5F97E82A9A}" destId="{17DADC19-7B0B-494A-99B3-FE76AC4EA8F8}" srcOrd="1" destOrd="0" presId="urn:microsoft.com/office/officeart/2005/8/layout/orgChart1"/>
    <dgm:cxn modelId="{D979472B-C40A-47F9-8606-73BDC650F2FB}" type="presParOf" srcId="{B98C062A-4137-43C5-ACCA-BD5F97E82A9A}" destId="{EC4BEAF0-AD41-4E7F-84D9-3F68E4DECD94}" srcOrd="2" destOrd="0" presId="urn:microsoft.com/office/officeart/2005/8/layout/orgChart1"/>
    <dgm:cxn modelId="{04A0A1D1-B9AA-4A6A-A3BF-8F72D84B5E73}" type="presParOf" srcId="{508A5DA4-7CDD-46AD-8D1F-1B260624C862}" destId="{5BCFB0FA-EC0C-44FF-A9E5-5D451E868C26}" srcOrd="2" destOrd="0" presId="urn:microsoft.com/office/officeart/2005/8/layout/orgChart1"/>
    <dgm:cxn modelId="{B12DFF59-5470-4910-840B-5B3F1967CCD8}" type="presParOf" srcId="{508A5DA4-7CDD-46AD-8D1F-1B260624C862}" destId="{8257AC04-FCB8-49B1-9D87-85034230F86B}" srcOrd="3" destOrd="0" presId="urn:microsoft.com/office/officeart/2005/8/layout/orgChart1"/>
    <dgm:cxn modelId="{4C90603A-7673-4E37-8815-C9076AF5CEA7}" type="presParOf" srcId="{8257AC04-FCB8-49B1-9D87-85034230F86B}" destId="{7B5E95FA-E0F7-47C8-950A-AE5CDF33A1B4}" srcOrd="0" destOrd="0" presId="urn:microsoft.com/office/officeart/2005/8/layout/orgChart1"/>
    <dgm:cxn modelId="{0FD7E9E8-9440-4306-8697-1F5FD0765F25}" type="presParOf" srcId="{7B5E95FA-E0F7-47C8-950A-AE5CDF33A1B4}" destId="{2AFFD8A8-9F0B-4212-90DB-605F1E1E8DAF}" srcOrd="0" destOrd="0" presId="urn:microsoft.com/office/officeart/2005/8/layout/orgChart1"/>
    <dgm:cxn modelId="{2E87E6F1-2CD6-4EDA-AE31-23686D68A699}" type="presParOf" srcId="{7B5E95FA-E0F7-47C8-950A-AE5CDF33A1B4}" destId="{6AC3473D-822B-476F-914F-26FC8A88529D}" srcOrd="1" destOrd="0" presId="urn:microsoft.com/office/officeart/2005/8/layout/orgChart1"/>
    <dgm:cxn modelId="{E8442F55-00CB-4A4D-B6AB-52E778DBA0F7}" type="presParOf" srcId="{8257AC04-FCB8-49B1-9D87-85034230F86B}" destId="{7283B05C-A289-4ABE-BBBD-520F8C07BA40}" srcOrd="1" destOrd="0" presId="urn:microsoft.com/office/officeart/2005/8/layout/orgChart1"/>
    <dgm:cxn modelId="{1466C409-73A8-4E3B-9E8E-197B4C83DB10}" type="presParOf" srcId="{7283B05C-A289-4ABE-BBBD-520F8C07BA40}" destId="{FD16374D-0929-4844-9987-6DDED90DD6CF}" srcOrd="0" destOrd="0" presId="urn:microsoft.com/office/officeart/2005/8/layout/orgChart1"/>
    <dgm:cxn modelId="{D719BAA6-EE50-46BB-B732-21172E3A9B81}" type="presParOf" srcId="{7283B05C-A289-4ABE-BBBD-520F8C07BA40}" destId="{7FB52BD9-E552-4190-A0ED-CCEE9850D538}" srcOrd="1" destOrd="0" presId="urn:microsoft.com/office/officeart/2005/8/layout/orgChart1"/>
    <dgm:cxn modelId="{0BFD75D0-47D4-4816-9946-4F118D0394F6}" type="presParOf" srcId="{7FB52BD9-E552-4190-A0ED-CCEE9850D538}" destId="{C514A7C1-25DE-4A02-A8F2-D6F7E3E1DF86}" srcOrd="0" destOrd="0" presId="urn:microsoft.com/office/officeart/2005/8/layout/orgChart1"/>
    <dgm:cxn modelId="{64174CB0-0D57-400E-A882-3708C7AFB4E5}" type="presParOf" srcId="{C514A7C1-25DE-4A02-A8F2-D6F7E3E1DF86}" destId="{7B0AE4EC-AA75-4191-B52C-27458A7D7002}" srcOrd="0" destOrd="0" presId="urn:microsoft.com/office/officeart/2005/8/layout/orgChart1"/>
    <dgm:cxn modelId="{9DA86461-093C-4E41-9AED-1C62B3BE5E00}" type="presParOf" srcId="{C514A7C1-25DE-4A02-A8F2-D6F7E3E1DF86}" destId="{1CF17711-5333-4050-A76A-D3B02D3F5EB6}" srcOrd="1" destOrd="0" presId="urn:microsoft.com/office/officeart/2005/8/layout/orgChart1"/>
    <dgm:cxn modelId="{05D5C942-A7EC-492B-80E7-26489C955BBD}" type="presParOf" srcId="{7FB52BD9-E552-4190-A0ED-CCEE9850D538}" destId="{5B3B0028-B49A-4453-AE41-06BE7D5403BE}" srcOrd="1" destOrd="0" presId="urn:microsoft.com/office/officeart/2005/8/layout/orgChart1"/>
    <dgm:cxn modelId="{3458E653-77BC-443E-95DF-E62BD29897D1}" type="presParOf" srcId="{7FB52BD9-E552-4190-A0ED-CCEE9850D538}" destId="{01A2F72C-6B50-4E95-9DC0-7DB02D3AF62E}" srcOrd="2" destOrd="0" presId="urn:microsoft.com/office/officeart/2005/8/layout/orgChart1"/>
    <dgm:cxn modelId="{613A2C04-8AA5-4DFF-A785-B3C1DBA908CC}" type="presParOf" srcId="{7283B05C-A289-4ABE-BBBD-520F8C07BA40}" destId="{00B7E8B4-0A06-464B-84CF-586837ED53A7}" srcOrd="2" destOrd="0" presId="urn:microsoft.com/office/officeart/2005/8/layout/orgChart1"/>
    <dgm:cxn modelId="{82A6113E-7B1F-4FCF-91C1-2660F1A374E8}" type="presParOf" srcId="{7283B05C-A289-4ABE-BBBD-520F8C07BA40}" destId="{5A7CEFA0-9CFD-4A1A-9CB8-5D3058C04AD7}" srcOrd="3" destOrd="0" presId="urn:microsoft.com/office/officeart/2005/8/layout/orgChart1"/>
    <dgm:cxn modelId="{2F5825DC-C1EE-44A8-9E51-1CA4C17BB3BF}" type="presParOf" srcId="{5A7CEFA0-9CFD-4A1A-9CB8-5D3058C04AD7}" destId="{FCC191B7-4EBE-4AFF-A3C7-8BBF9A51EE3C}" srcOrd="0" destOrd="0" presId="urn:microsoft.com/office/officeart/2005/8/layout/orgChart1"/>
    <dgm:cxn modelId="{2E3FB86F-976B-4537-B0CF-9710618D45FA}" type="presParOf" srcId="{FCC191B7-4EBE-4AFF-A3C7-8BBF9A51EE3C}" destId="{4742B733-158E-4ED3-ABFE-E0FE5339098A}" srcOrd="0" destOrd="0" presId="urn:microsoft.com/office/officeart/2005/8/layout/orgChart1"/>
    <dgm:cxn modelId="{8FCC68D3-153E-49E1-A944-16915420E9C7}" type="presParOf" srcId="{FCC191B7-4EBE-4AFF-A3C7-8BBF9A51EE3C}" destId="{5920D784-34D9-4185-A963-08EC55F3B7A5}" srcOrd="1" destOrd="0" presId="urn:microsoft.com/office/officeart/2005/8/layout/orgChart1"/>
    <dgm:cxn modelId="{69F4A0BA-2FF8-494D-97C8-7968111BA586}" type="presParOf" srcId="{5A7CEFA0-9CFD-4A1A-9CB8-5D3058C04AD7}" destId="{2D66C81B-57E1-4C02-AD68-504D8BEA5C35}" srcOrd="1" destOrd="0" presId="urn:microsoft.com/office/officeart/2005/8/layout/orgChart1"/>
    <dgm:cxn modelId="{E641EA86-C673-48C0-B6AB-2658AC73A9E5}" type="presParOf" srcId="{5A7CEFA0-9CFD-4A1A-9CB8-5D3058C04AD7}" destId="{CEC3ED62-7BC9-462B-80B4-302AAA5F8112}" srcOrd="2" destOrd="0" presId="urn:microsoft.com/office/officeart/2005/8/layout/orgChart1"/>
    <dgm:cxn modelId="{D00AF340-125C-4AEB-9BBC-A6060FD72282}" type="presParOf" srcId="{7283B05C-A289-4ABE-BBBD-520F8C07BA40}" destId="{F5037F33-3CCB-49E0-B8B0-B6F36D30A0D6}" srcOrd="4" destOrd="0" presId="urn:microsoft.com/office/officeart/2005/8/layout/orgChart1"/>
    <dgm:cxn modelId="{D2211C97-1A8B-48A7-A91E-3FC3CF6DEFF3}" type="presParOf" srcId="{7283B05C-A289-4ABE-BBBD-520F8C07BA40}" destId="{3188FE5C-AE04-4DF1-844E-D362D1932451}" srcOrd="5" destOrd="0" presId="urn:microsoft.com/office/officeart/2005/8/layout/orgChart1"/>
    <dgm:cxn modelId="{E0878AE4-676F-4E4A-9744-E87D01BC4718}" type="presParOf" srcId="{3188FE5C-AE04-4DF1-844E-D362D1932451}" destId="{19ECFBC1-1567-4236-A705-27D5301DEFBA}" srcOrd="0" destOrd="0" presId="urn:microsoft.com/office/officeart/2005/8/layout/orgChart1"/>
    <dgm:cxn modelId="{4DF9F0CC-D7F5-47D4-89B5-04AE0C52368A}" type="presParOf" srcId="{19ECFBC1-1567-4236-A705-27D5301DEFBA}" destId="{CB567683-0663-484A-BC3E-6F414924DD10}" srcOrd="0" destOrd="0" presId="urn:microsoft.com/office/officeart/2005/8/layout/orgChart1"/>
    <dgm:cxn modelId="{2948BD66-DB61-4145-AEFD-29083A14726E}" type="presParOf" srcId="{19ECFBC1-1567-4236-A705-27D5301DEFBA}" destId="{73359453-B5DA-402D-85A7-BB30A3766B97}" srcOrd="1" destOrd="0" presId="urn:microsoft.com/office/officeart/2005/8/layout/orgChart1"/>
    <dgm:cxn modelId="{F07A3F47-2FDB-4173-A197-2ED5E54B9F39}" type="presParOf" srcId="{3188FE5C-AE04-4DF1-844E-D362D1932451}" destId="{4B02EE0D-A945-4D53-8D7F-A9BBB7230526}" srcOrd="1" destOrd="0" presId="urn:microsoft.com/office/officeart/2005/8/layout/orgChart1"/>
    <dgm:cxn modelId="{A69F01F4-1BDE-4344-81E5-8FDCFD408994}" type="presParOf" srcId="{3188FE5C-AE04-4DF1-844E-D362D1932451}" destId="{1D5EE67F-4AC5-4124-9644-6B1754C5A191}" srcOrd="2" destOrd="0" presId="urn:microsoft.com/office/officeart/2005/8/layout/orgChart1"/>
    <dgm:cxn modelId="{2A384720-2414-478A-9F36-59B6387DF44F}" type="presParOf" srcId="{8257AC04-FCB8-49B1-9D87-85034230F86B}" destId="{35D144EF-B9FE-405C-AA1A-5BB073E3EB36}" srcOrd="2" destOrd="0" presId="urn:microsoft.com/office/officeart/2005/8/layout/orgChart1"/>
    <dgm:cxn modelId="{F44B1642-DDC3-4F7D-AAE3-A31DAF73FAD5}" type="presParOf" srcId="{8092C184-2EAC-41D5-BBCB-68628079F1B8}" destId="{84F229B6-EE8F-45FE-9579-9A3601D9700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D0375-3E92-43E7-B348-7F048583D046}">
      <dsp:nvSpPr>
        <dsp:cNvPr id="0" name=""/>
        <dsp:cNvSpPr/>
      </dsp:nvSpPr>
      <dsp:spPr>
        <a:xfrm>
          <a:off x="5136310" y="2592867"/>
          <a:ext cx="91440" cy="449792"/>
        </a:xfrm>
        <a:custGeom>
          <a:avLst/>
          <a:gdLst/>
          <a:ahLst/>
          <a:cxnLst/>
          <a:rect l="0" t="0" r="0" b="0"/>
          <a:pathLst>
            <a:path>
              <a:moveTo>
                <a:pt x="45720" y="0"/>
              </a:moveTo>
              <a:lnTo>
                <a:pt x="45720" y="4497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CAB7DE-7FF8-4F46-8916-E1AF851C3CC6}">
      <dsp:nvSpPr>
        <dsp:cNvPr id="0" name=""/>
        <dsp:cNvSpPr/>
      </dsp:nvSpPr>
      <dsp:spPr>
        <a:xfrm>
          <a:off x="3886200" y="1072140"/>
          <a:ext cx="1295830" cy="449792"/>
        </a:xfrm>
        <a:custGeom>
          <a:avLst/>
          <a:gdLst/>
          <a:ahLst/>
          <a:cxnLst/>
          <a:rect l="0" t="0" r="0" b="0"/>
          <a:pathLst>
            <a:path>
              <a:moveTo>
                <a:pt x="0" y="0"/>
              </a:moveTo>
              <a:lnTo>
                <a:pt x="0" y="224896"/>
              </a:lnTo>
              <a:lnTo>
                <a:pt x="1295830" y="224896"/>
              </a:lnTo>
              <a:lnTo>
                <a:pt x="1295830" y="44979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025958-C808-4CCE-82C5-D10582B99443}">
      <dsp:nvSpPr>
        <dsp:cNvPr id="0" name=""/>
        <dsp:cNvSpPr/>
      </dsp:nvSpPr>
      <dsp:spPr>
        <a:xfrm>
          <a:off x="2590369" y="1072140"/>
          <a:ext cx="1295830" cy="449792"/>
        </a:xfrm>
        <a:custGeom>
          <a:avLst/>
          <a:gdLst/>
          <a:ahLst/>
          <a:cxnLst/>
          <a:rect l="0" t="0" r="0" b="0"/>
          <a:pathLst>
            <a:path>
              <a:moveTo>
                <a:pt x="1295830" y="0"/>
              </a:moveTo>
              <a:lnTo>
                <a:pt x="1295830" y="224896"/>
              </a:lnTo>
              <a:lnTo>
                <a:pt x="0" y="224896"/>
              </a:lnTo>
              <a:lnTo>
                <a:pt x="0" y="44979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AEAD6A-DAD3-49F8-B531-21BA181F09B5}">
      <dsp:nvSpPr>
        <dsp:cNvPr id="0" name=""/>
        <dsp:cNvSpPr/>
      </dsp:nvSpPr>
      <dsp:spPr>
        <a:xfrm>
          <a:off x="2815265" y="1205"/>
          <a:ext cx="2141869" cy="10709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kern="1200" cap="none" normalizeH="0" baseline="0">
              <a:ln>
                <a:noFill/>
              </a:ln>
              <a:solidFill>
                <a:schemeClr val="tx1"/>
              </a:solidFill>
              <a:effectLst/>
              <a:latin typeface="Times New Roman" charset="0"/>
            </a:rPr>
            <a:t>Owner</a:t>
          </a:r>
        </a:p>
      </dsp:txBody>
      <dsp:txXfrm>
        <a:off x="2815265" y="1205"/>
        <a:ext cx="2141869" cy="1070934"/>
      </dsp:txXfrm>
    </dsp:sp>
    <dsp:sp modelId="{8224A90F-AB7A-410F-825C-FC76D037093A}">
      <dsp:nvSpPr>
        <dsp:cNvPr id="0" name=""/>
        <dsp:cNvSpPr/>
      </dsp:nvSpPr>
      <dsp:spPr>
        <a:xfrm>
          <a:off x="1519434" y="1521932"/>
          <a:ext cx="2141869" cy="10709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kern="1200" cap="none" normalizeH="0" baseline="0">
              <a:ln>
                <a:noFill/>
              </a:ln>
              <a:solidFill>
                <a:schemeClr val="tx1"/>
              </a:solidFill>
              <a:effectLst/>
              <a:latin typeface="Times New Roman" charset="0"/>
            </a:rPr>
            <a:t>Design Professional</a:t>
          </a:r>
        </a:p>
      </dsp:txBody>
      <dsp:txXfrm>
        <a:off x="1519434" y="1521932"/>
        <a:ext cx="2141869" cy="1070934"/>
      </dsp:txXfrm>
    </dsp:sp>
    <dsp:sp modelId="{A7C79988-13B4-4ADC-A1AA-A50889A9411B}">
      <dsp:nvSpPr>
        <dsp:cNvPr id="0" name=""/>
        <dsp:cNvSpPr/>
      </dsp:nvSpPr>
      <dsp:spPr>
        <a:xfrm>
          <a:off x="4111096" y="1521932"/>
          <a:ext cx="2141869" cy="10709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kern="1200" cap="none" normalizeH="0" baseline="0">
              <a:ln>
                <a:noFill/>
              </a:ln>
              <a:solidFill>
                <a:schemeClr val="tx1"/>
              </a:solidFill>
              <a:effectLst/>
              <a:latin typeface="Times New Roman" charset="0"/>
            </a:rPr>
            <a:t>Prime Contractor</a:t>
          </a:r>
        </a:p>
      </dsp:txBody>
      <dsp:txXfrm>
        <a:off x="4111096" y="1521932"/>
        <a:ext cx="2141869" cy="1070934"/>
      </dsp:txXfrm>
    </dsp:sp>
    <dsp:sp modelId="{4851B9B7-B4B5-441E-8A13-3D7B638491A1}">
      <dsp:nvSpPr>
        <dsp:cNvPr id="0" name=""/>
        <dsp:cNvSpPr/>
      </dsp:nvSpPr>
      <dsp:spPr>
        <a:xfrm>
          <a:off x="4111096" y="3042659"/>
          <a:ext cx="2141869" cy="10709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kern="1200" cap="none" normalizeH="0" baseline="0" dirty="0">
              <a:ln>
                <a:noFill/>
              </a:ln>
              <a:solidFill>
                <a:schemeClr val="tx1"/>
              </a:solidFill>
              <a:effectLst/>
              <a:latin typeface="Times New Roman" charset="0"/>
            </a:rPr>
            <a:t>Subcontractors</a:t>
          </a:r>
        </a:p>
      </dsp:txBody>
      <dsp:txXfrm>
        <a:off x="4111096" y="3042659"/>
        <a:ext cx="2141869" cy="1070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4DD4E-352B-493A-AA33-1E9512E9623A}">
      <dsp:nvSpPr>
        <dsp:cNvPr id="0" name=""/>
        <dsp:cNvSpPr/>
      </dsp:nvSpPr>
      <dsp:spPr>
        <a:xfrm>
          <a:off x="3886200" y="2592867"/>
          <a:ext cx="1295830" cy="449792"/>
        </a:xfrm>
        <a:custGeom>
          <a:avLst/>
          <a:gdLst/>
          <a:ahLst/>
          <a:cxnLst/>
          <a:rect l="0" t="0" r="0" b="0"/>
          <a:pathLst>
            <a:path>
              <a:moveTo>
                <a:pt x="0" y="0"/>
              </a:moveTo>
              <a:lnTo>
                <a:pt x="0" y="224896"/>
              </a:lnTo>
              <a:lnTo>
                <a:pt x="1295830" y="224896"/>
              </a:lnTo>
              <a:lnTo>
                <a:pt x="1295830" y="4497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7BD20B-B09D-4929-A112-4E5DC6DDBD35}">
      <dsp:nvSpPr>
        <dsp:cNvPr id="0" name=""/>
        <dsp:cNvSpPr/>
      </dsp:nvSpPr>
      <dsp:spPr>
        <a:xfrm>
          <a:off x="2590369" y="2592867"/>
          <a:ext cx="1295830" cy="449792"/>
        </a:xfrm>
        <a:custGeom>
          <a:avLst/>
          <a:gdLst/>
          <a:ahLst/>
          <a:cxnLst/>
          <a:rect l="0" t="0" r="0" b="0"/>
          <a:pathLst>
            <a:path>
              <a:moveTo>
                <a:pt x="1295830" y="0"/>
              </a:moveTo>
              <a:lnTo>
                <a:pt x="1295830" y="224896"/>
              </a:lnTo>
              <a:lnTo>
                <a:pt x="0" y="224896"/>
              </a:lnTo>
              <a:lnTo>
                <a:pt x="0" y="4497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9C7539-1301-4333-9EAF-2DEE768F1A91}">
      <dsp:nvSpPr>
        <dsp:cNvPr id="0" name=""/>
        <dsp:cNvSpPr/>
      </dsp:nvSpPr>
      <dsp:spPr>
        <a:xfrm>
          <a:off x="3840480" y="1072140"/>
          <a:ext cx="91440" cy="449792"/>
        </a:xfrm>
        <a:custGeom>
          <a:avLst/>
          <a:gdLst/>
          <a:ahLst/>
          <a:cxnLst/>
          <a:rect l="0" t="0" r="0" b="0"/>
          <a:pathLst>
            <a:path>
              <a:moveTo>
                <a:pt x="45720" y="0"/>
              </a:moveTo>
              <a:lnTo>
                <a:pt x="45720" y="44979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313630-9E97-4B41-90DA-83E8BA061077}">
      <dsp:nvSpPr>
        <dsp:cNvPr id="0" name=""/>
        <dsp:cNvSpPr/>
      </dsp:nvSpPr>
      <dsp:spPr>
        <a:xfrm>
          <a:off x="2815265" y="1205"/>
          <a:ext cx="2141869" cy="10709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kern="1200" cap="none" normalizeH="0" baseline="0">
              <a:ln>
                <a:noFill/>
              </a:ln>
              <a:solidFill>
                <a:schemeClr val="tx1"/>
              </a:solidFill>
              <a:effectLst/>
              <a:latin typeface="Times New Roman" charset="0"/>
            </a:rPr>
            <a:t>Owner</a:t>
          </a:r>
        </a:p>
      </dsp:txBody>
      <dsp:txXfrm>
        <a:off x="2815265" y="1205"/>
        <a:ext cx="2141869" cy="1070934"/>
      </dsp:txXfrm>
    </dsp:sp>
    <dsp:sp modelId="{10349B40-CFDA-4AB7-9165-63283BF05B6F}">
      <dsp:nvSpPr>
        <dsp:cNvPr id="0" name=""/>
        <dsp:cNvSpPr/>
      </dsp:nvSpPr>
      <dsp:spPr>
        <a:xfrm>
          <a:off x="2815265" y="1521932"/>
          <a:ext cx="2141869" cy="10709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kern="1200" cap="none" normalizeH="0" baseline="0">
              <a:ln>
                <a:noFill/>
              </a:ln>
              <a:solidFill>
                <a:schemeClr val="tx1"/>
              </a:solidFill>
              <a:effectLst/>
              <a:latin typeface="Times New Roman" charset="0"/>
            </a:rPr>
            <a:t>Design Builder</a:t>
          </a:r>
        </a:p>
      </dsp:txBody>
      <dsp:txXfrm>
        <a:off x="2815265" y="1521932"/>
        <a:ext cx="2141869" cy="1070934"/>
      </dsp:txXfrm>
    </dsp:sp>
    <dsp:sp modelId="{F1B3649D-AE51-44C6-98AE-137ED59F5127}">
      <dsp:nvSpPr>
        <dsp:cNvPr id="0" name=""/>
        <dsp:cNvSpPr/>
      </dsp:nvSpPr>
      <dsp:spPr>
        <a:xfrm>
          <a:off x="1519434" y="3042659"/>
          <a:ext cx="2141869" cy="10709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kern="1200" cap="none" normalizeH="0" baseline="0">
              <a:ln>
                <a:noFill/>
              </a:ln>
              <a:solidFill>
                <a:schemeClr val="tx1"/>
              </a:solidFill>
              <a:effectLst/>
              <a:latin typeface="Times New Roman" charset="0"/>
            </a:rPr>
            <a:t>Design Services</a:t>
          </a:r>
        </a:p>
      </dsp:txBody>
      <dsp:txXfrm>
        <a:off x="1519434" y="3042659"/>
        <a:ext cx="2141869" cy="1070934"/>
      </dsp:txXfrm>
    </dsp:sp>
    <dsp:sp modelId="{EA766E72-0FE2-4EC8-A939-054BE0E9373A}">
      <dsp:nvSpPr>
        <dsp:cNvPr id="0" name=""/>
        <dsp:cNvSpPr/>
      </dsp:nvSpPr>
      <dsp:spPr>
        <a:xfrm>
          <a:off x="4111096" y="3042659"/>
          <a:ext cx="2141869" cy="10709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kern="1200" cap="none" normalizeH="0" baseline="0">
              <a:ln>
                <a:noFill/>
              </a:ln>
              <a:solidFill>
                <a:schemeClr val="tx1"/>
              </a:solidFill>
              <a:effectLst/>
              <a:latin typeface="Times New Roman" charset="0"/>
            </a:rPr>
            <a:t>Construction Services</a:t>
          </a:r>
        </a:p>
      </dsp:txBody>
      <dsp:txXfrm>
        <a:off x="4111096" y="3042659"/>
        <a:ext cx="2141869" cy="10709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37F33-3CCB-49E0-B8B0-B6F36D30A0D6}">
      <dsp:nvSpPr>
        <dsp:cNvPr id="0" name=""/>
        <dsp:cNvSpPr/>
      </dsp:nvSpPr>
      <dsp:spPr>
        <a:xfrm>
          <a:off x="3886199" y="2592867"/>
          <a:ext cx="2591661" cy="449792"/>
        </a:xfrm>
        <a:custGeom>
          <a:avLst/>
          <a:gdLst/>
          <a:ahLst/>
          <a:cxnLst/>
          <a:rect l="0" t="0" r="0" b="0"/>
          <a:pathLst>
            <a:path>
              <a:moveTo>
                <a:pt x="0" y="0"/>
              </a:moveTo>
              <a:lnTo>
                <a:pt x="0" y="224896"/>
              </a:lnTo>
              <a:lnTo>
                <a:pt x="2591661" y="224896"/>
              </a:lnTo>
              <a:lnTo>
                <a:pt x="2591661" y="4497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B7E8B4-0A06-464B-84CF-586837ED53A7}">
      <dsp:nvSpPr>
        <dsp:cNvPr id="0" name=""/>
        <dsp:cNvSpPr/>
      </dsp:nvSpPr>
      <dsp:spPr>
        <a:xfrm>
          <a:off x="3840480" y="2592867"/>
          <a:ext cx="91440" cy="449792"/>
        </a:xfrm>
        <a:custGeom>
          <a:avLst/>
          <a:gdLst/>
          <a:ahLst/>
          <a:cxnLst/>
          <a:rect l="0" t="0" r="0" b="0"/>
          <a:pathLst>
            <a:path>
              <a:moveTo>
                <a:pt x="45720" y="0"/>
              </a:moveTo>
              <a:lnTo>
                <a:pt x="45720" y="4497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16374D-0929-4844-9987-6DDED90DD6CF}">
      <dsp:nvSpPr>
        <dsp:cNvPr id="0" name=""/>
        <dsp:cNvSpPr/>
      </dsp:nvSpPr>
      <dsp:spPr>
        <a:xfrm>
          <a:off x="1294538" y="2592867"/>
          <a:ext cx="2591661" cy="449792"/>
        </a:xfrm>
        <a:custGeom>
          <a:avLst/>
          <a:gdLst/>
          <a:ahLst/>
          <a:cxnLst/>
          <a:rect l="0" t="0" r="0" b="0"/>
          <a:pathLst>
            <a:path>
              <a:moveTo>
                <a:pt x="2591661" y="0"/>
              </a:moveTo>
              <a:lnTo>
                <a:pt x="2591661" y="224896"/>
              </a:lnTo>
              <a:lnTo>
                <a:pt x="0" y="224896"/>
              </a:lnTo>
              <a:lnTo>
                <a:pt x="0" y="4497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FB0FA-EC0C-44FF-A9E5-5D451E868C26}">
      <dsp:nvSpPr>
        <dsp:cNvPr id="0" name=""/>
        <dsp:cNvSpPr/>
      </dsp:nvSpPr>
      <dsp:spPr>
        <a:xfrm>
          <a:off x="2590369" y="1072140"/>
          <a:ext cx="1295830" cy="449792"/>
        </a:xfrm>
        <a:custGeom>
          <a:avLst/>
          <a:gdLst/>
          <a:ahLst/>
          <a:cxnLst/>
          <a:rect l="0" t="0" r="0" b="0"/>
          <a:pathLst>
            <a:path>
              <a:moveTo>
                <a:pt x="0" y="0"/>
              </a:moveTo>
              <a:lnTo>
                <a:pt x="0" y="224896"/>
              </a:lnTo>
              <a:lnTo>
                <a:pt x="1295830" y="224896"/>
              </a:lnTo>
              <a:lnTo>
                <a:pt x="1295830" y="44979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F1B862-6D66-42C6-9DED-FE119E796EEE}">
      <dsp:nvSpPr>
        <dsp:cNvPr id="0" name=""/>
        <dsp:cNvSpPr/>
      </dsp:nvSpPr>
      <dsp:spPr>
        <a:xfrm>
          <a:off x="1294538" y="1072140"/>
          <a:ext cx="1295830" cy="449792"/>
        </a:xfrm>
        <a:custGeom>
          <a:avLst/>
          <a:gdLst/>
          <a:ahLst/>
          <a:cxnLst/>
          <a:rect l="0" t="0" r="0" b="0"/>
          <a:pathLst>
            <a:path>
              <a:moveTo>
                <a:pt x="1295830" y="0"/>
              </a:moveTo>
              <a:lnTo>
                <a:pt x="1295830" y="224896"/>
              </a:lnTo>
              <a:lnTo>
                <a:pt x="0" y="224896"/>
              </a:lnTo>
              <a:lnTo>
                <a:pt x="0" y="44979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FC6A71-A1C0-42EF-9B6E-5BBB9CE550D4}">
      <dsp:nvSpPr>
        <dsp:cNvPr id="0" name=""/>
        <dsp:cNvSpPr/>
      </dsp:nvSpPr>
      <dsp:spPr>
        <a:xfrm>
          <a:off x="1519434" y="1205"/>
          <a:ext cx="2141869" cy="10709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kern="1200" cap="none" normalizeH="0" baseline="0">
              <a:ln>
                <a:noFill/>
              </a:ln>
              <a:solidFill>
                <a:schemeClr val="tx1"/>
              </a:solidFill>
              <a:effectLst/>
              <a:latin typeface="Times New Roman" charset="0"/>
            </a:rPr>
            <a:t>Owner</a:t>
          </a:r>
        </a:p>
      </dsp:txBody>
      <dsp:txXfrm>
        <a:off x="1519434" y="1205"/>
        <a:ext cx="2141869" cy="1070934"/>
      </dsp:txXfrm>
    </dsp:sp>
    <dsp:sp modelId="{98518CF7-C755-4395-9B49-9030DB117916}">
      <dsp:nvSpPr>
        <dsp:cNvPr id="0" name=""/>
        <dsp:cNvSpPr/>
      </dsp:nvSpPr>
      <dsp:spPr>
        <a:xfrm>
          <a:off x="223603" y="1521932"/>
          <a:ext cx="2141869" cy="10709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kern="1200" cap="none" normalizeH="0" baseline="0">
              <a:ln>
                <a:noFill/>
              </a:ln>
              <a:solidFill>
                <a:schemeClr val="tx1"/>
              </a:solidFill>
              <a:effectLst/>
              <a:latin typeface="Times New Roman" charset="0"/>
            </a:rPr>
            <a:t>Design Professional</a:t>
          </a:r>
        </a:p>
      </dsp:txBody>
      <dsp:txXfrm>
        <a:off x="223603" y="1521932"/>
        <a:ext cx="2141869" cy="1070934"/>
      </dsp:txXfrm>
    </dsp:sp>
    <dsp:sp modelId="{2AFFD8A8-9F0B-4212-90DB-605F1E1E8DAF}">
      <dsp:nvSpPr>
        <dsp:cNvPr id="0" name=""/>
        <dsp:cNvSpPr/>
      </dsp:nvSpPr>
      <dsp:spPr>
        <a:xfrm>
          <a:off x="2815265" y="1521932"/>
          <a:ext cx="2141869" cy="10709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kern="1200" cap="none" normalizeH="0" baseline="0">
              <a:ln>
                <a:noFill/>
              </a:ln>
              <a:solidFill>
                <a:schemeClr val="tx1"/>
              </a:solidFill>
              <a:effectLst/>
              <a:latin typeface="Times New Roman" charset="0"/>
            </a:rPr>
            <a:t>Construction Manager</a:t>
          </a:r>
        </a:p>
      </dsp:txBody>
      <dsp:txXfrm>
        <a:off x="2815265" y="1521932"/>
        <a:ext cx="2141869" cy="1070934"/>
      </dsp:txXfrm>
    </dsp:sp>
    <dsp:sp modelId="{7B0AE4EC-AA75-4191-B52C-27458A7D7002}">
      <dsp:nvSpPr>
        <dsp:cNvPr id="0" name=""/>
        <dsp:cNvSpPr/>
      </dsp:nvSpPr>
      <dsp:spPr>
        <a:xfrm>
          <a:off x="223603" y="3042659"/>
          <a:ext cx="2141869" cy="10709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kern="1200" cap="none" normalizeH="0" baseline="0">
              <a:ln>
                <a:noFill/>
              </a:ln>
              <a:solidFill>
                <a:schemeClr val="tx1"/>
              </a:solidFill>
              <a:effectLst/>
              <a:latin typeface="Times New Roman" charset="0"/>
            </a:rPr>
            <a:t>Contractor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kern="1200" cap="none" normalizeH="0" baseline="0">
              <a:ln>
                <a:noFill/>
              </a:ln>
              <a:solidFill>
                <a:schemeClr val="tx1"/>
              </a:solidFill>
              <a:effectLst/>
              <a:latin typeface="Times New Roman" charset="0"/>
            </a:rPr>
            <a:t>(with subcontractors)</a:t>
          </a:r>
        </a:p>
      </dsp:txBody>
      <dsp:txXfrm>
        <a:off x="223603" y="3042659"/>
        <a:ext cx="2141869" cy="1070934"/>
      </dsp:txXfrm>
    </dsp:sp>
    <dsp:sp modelId="{4742B733-158E-4ED3-ABFE-E0FE5339098A}">
      <dsp:nvSpPr>
        <dsp:cNvPr id="0" name=""/>
        <dsp:cNvSpPr/>
      </dsp:nvSpPr>
      <dsp:spPr>
        <a:xfrm>
          <a:off x="2815265" y="3042659"/>
          <a:ext cx="2141869" cy="10709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kern="1200" cap="none" normalizeH="0" baseline="0">
              <a:ln>
                <a:noFill/>
              </a:ln>
              <a:solidFill>
                <a:schemeClr val="tx1"/>
              </a:solidFill>
              <a:effectLst/>
              <a:latin typeface="Times New Roman" charset="0"/>
            </a:rPr>
            <a:t>Contractor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kern="1200" cap="none" normalizeH="0" baseline="0">
              <a:ln>
                <a:noFill/>
              </a:ln>
              <a:solidFill>
                <a:schemeClr val="tx1"/>
              </a:solidFill>
              <a:effectLst/>
              <a:latin typeface="Times New Roman" charset="0"/>
            </a:rPr>
            <a:t>(with subcontractors)</a:t>
          </a:r>
        </a:p>
      </dsp:txBody>
      <dsp:txXfrm>
        <a:off x="2815265" y="3042659"/>
        <a:ext cx="2141869" cy="1070934"/>
      </dsp:txXfrm>
    </dsp:sp>
    <dsp:sp modelId="{CB567683-0663-484A-BC3E-6F414924DD10}">
      <dsp:nvSpPr>
        <dsp:cNvPr id="0" name=""/>
        <dsp:cNvSpPr/>
      </dsp:nvSpPr>
      <dsp:spPr>
        <a:xfrm>
          <a:off x="5406927" y="3042659"/>
          <a:ext cx="2141869" cy="10709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kern="1200" cap="none" normalizeH="0" baseline="0">
              <a:ln>
                <a:noFill/>
              </a:ln>
              <a:solidFill>
                <a:schemeClr val="tx1"/>
              </a:solidFill>
              <a:effectLst/>
              <a:latin typeface="Times New Roman" charset="0"/>
            </a:rPr>
            <a:t>Contractor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kern="1200" cap="none" normalizeH="0" baseline="0">
              <a:ln>
                <a:noFill/>
              </a:ln>
              <a:solidFill>
                <a:schemeClr val="tx1"/>
              </a:solidFill>
              <a:effectLst/>
              <a:latin typeface="Times New Roman" charset="0"/>
            </a:rPr>
            <a:t>(with subcontractors)</a:t>
          </a:r>
        </a:p>
      </dsp:txBody>
      <dsp:txXfrm>
        <a:off x="5406927" y="3042659"/>
        <a:ext cx="2141869" cy="10709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10E29E-140B-41D3-84EC-2DF328C36C01}" type="datetimeFigureOut">
              <a:rPr lang="en-US" smtClean="0"/>
              <a:t>7/10/24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1F745A-703D-4DE9-A833-9E434CC7CA2E}" type="slidenum">
              <a:rPr lang="en-US" smtClean="0"/>
              <a:t>‹#›</a:t>
            </a:fld>
            <a:endParaRPr lang="en-US"/>
          </a:p>
        </p:txBody>
      </p:sp>
    </p:spTree>
    <p:extLst>
      <p:ext uri="{BB962C8B-B14F-4D97-AF65-F5344CB8AC3E}">
        <p14:creationId xmlns:p14="http://schemas.microsoft.com/office/powerpoint/2010/main" val="67189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1F745A-703D-4DE9-A833-9E434CC7CA2E}" type="slidenum">
              <a:rPr lang="en-US" smtClean="0"/>
              <a:t>1</a:t>
            </a:fld>
            <a:endParaRPr lang="en-US"/>
          </a:p>
        </p:txBody>
      </p:sp>
    </p:spTree>
    <p:extLst>
      <p:ext uri="{BB962C8B-B14F-4D97-AF65-F5344CB8AC3E}">
        <p14:creationId xmlns:p14="http://schemas.microsoft.com/office/powerpoint/2010/main" val="1141198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notes are tied to Chapter 7. As</a:t>
            </a:r>
            <a:r>
              <a:rPr lang="en-US" baseline="0" dirty="0"/>
              <a:t> an example of the basic-additional services approach, consider green building services, which may be included only on an additional compensation basis or, perhaps, completed excluded from A’s responsibilities.</a:t>
            </a:r>
            <a:endParaRPr lang="en-US" dirty="0"/>
          </a:p>
        </p:txBody>
      </p:sp>
      <p:sp>
        <p:nvSpPr>
          <p:cNvPr id="4" name="Slide Number Placeholder 3"/>
          <p:cNvSpPr>
            <a:spLocks noGrp="1"/>
          </p:cNvSpPr>
          <p:nvPr>
            <p:ph type="sldNum" sz="quarter" idx="10"/>
          </p:nvPr>
        </p:nvSpPr>
        <p:spPr/>
        <p:txBody>
          <a:bodyPr/>
          <a:lstStyle/>
          <a:p>
            <a:fld id="{D41F745A-703D-4DE9-A833-9E434CC7CA2E}" type="slidenum">
              <a:rPr lang="en-US" smtClean="0"/>
              <a:t>21</a:t>
            </a:fld>
            <a:endParaRPr lang="en-US"/>
          </a:p>
        </p:txBody>
      </p:sp>
    </p:spTree>
    <p:extLst>
      <p:ext uri="{BB962C8B-B14F-4D97-AF65-F5344CB8AC3E}">
        <p14:creationId xmlns:p14="http://schemas.microsoft.com/office/powerpoint/2010/main" val="337473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the betterment doctrine normally mean that O will be stuck paying the higher costs no</a:t>
            </a:r>
            <a:r>
              <a:rPr lang="en-US" baseline="0" dirty="0"/>
              <a:t> matter how poorly the designer performed in providing estimating and budgeting services?</a:t>
            </a:r>
            <a:endParaRPr lang="en-US" dirty="0"/>
          </a:p>
        </p:txBody>
      </p:sp>
      <p:sp>
        <p:nvSpPr>
          <p:cNvPr id="4" name="Slide Number Placeholder 3"/>
          <p:cNvSpPr>
            <a:spLocks noGrp="1"/>
          </p:cNvSpPr>
          <p:nvPr>
            <p:ph type="sldNum" sz="quarter" idx="10"/>
          </p:nvPr>
        </p:nvSpPr>
        <p:spPr/>
        <p:txBody>
          <a:bodyPr/>
          <a:lstStyle/>
          <a:p>
            <a:fld id="{D41F745A-703D-4DE9-A833-9E434CC7CA2E}" type="slidenum">
              <a:rPr lang="en-US" smtClean="0"/>
              <a:t>22</a:t>
            </a:fld>
            <a:endParaRPr lang="en-US"/>
          </a:p>
        </p:txBody>
      </p:sp>
    </p:spTree>
    <p:extLst>
      <p:ext uri="{BB962C8B-B14F-4D97-AF65-F5344CB8AC3E}">
        <p14:creationId xmlns:p14="http://schemas.microsoft.com/office/powerpoint/2010/main" val="2757980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most of O’s claims may be for</a:t>
            </a:r>
            <a:r>
              <a:rPr lang="en-US" baseline="0" dirty="0"/>
              <a:t> </a:t>
            </a:r>
            <a:r>
              <a:rPr lang="en-US" baseline="0"/>
              <a:t>consequential damages.</a:t>
            </a:r>
            <a:endParaRPr lang="en-US"/>
          </a:p>
        </p:txBody>
      </p:sp>
      <p:sp>
        <p:nvSpPr>
          <p:cNvPr id="4" name="Slide Number Placeholder 3"/>
          <p:cNvSpPr>
            <a:spLocks noGrp="1"/>
          </p:cNvSpPr>
          <p:nvPr>
            <p:ph type="sldNum" sz="quarter" idx="10"/>
          </p:nvPr>
        </p:nvSpPr>
        <p:spPr/>
        <p:txBody>
          <a:bodyPr/>
          <a:lstStyle/>
          <a:p>
            <a:fld id="{D41F745A-703D-4DE9-A833-9E434CC7CA2E}" type="slidenum">
              <a:rPr lang="en-US" smtClean="0"/>
              <a:t>23</a:t>
            </a:fld>
            <a:endParaRPr lang="en-US"/>
          </a:p>
        </p:txBody>
      </p:sp>
    </p:spTree>
    <p:extLst>
      <p:ext uri="{BB962C8B-B14F-4D97-AF65-F5344CB8AC3E}">
        <p14:creationId xmlns:p14="http://schemas.microsoft.com/office/powerpoint/2010/main" val="535501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F745A-703D-4DE9-A833-9E434CC7CA2E}" type="slidenum">
              <a:rPr lang="en-US" smtClean="0"/>
              <a:t>46</a:t>
            </a:fld>
            <a:endParaRPr lang="en-US"/>
          </a:p>
        </p:txBody>
      </p:sp>
    </p:spTree>
    <p:extLst>
      <p:ext uri="{BB962C8B-B14F-4D97-AF65-F5344CB8AC3E}">
        <p14:creationId xmlns:p14="http://schemas.microsoft.com/office/powerpoint/2010/main" val="2970848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Context always matters: the industry itself is the essential</a:t>
            </a:r>
            <a:r>
              <a:rPr lang="en-US" baseline="0" dirty="0"/>
              <a:t> context, with variations for residential, general commercial, retail, industrial, heavy construction, public works; the industry context is constantly being affected by dynamic circumstances, and has been shaped by a relatively few transformational events (text, 101 B).</a:t>
            </a:r>
            <a:endParaRPr lang="en-US" dirty="0"/>
          </a:p>
        </p:txBody>
      </p:sp>
      <p:sp>
        <p:nvSpPr>
          <p:cNvPr id="4" name="Slide Number Placeholder 3"/>
          <p:cNvSpPr>
            <a:spLocks noGrp="1"/>
          </p:cNvSpPr>
          <p:nvPr>
            <p:ph type="sldNum" sz="quarter" idx="10"/>
          </p:nvPr>
        </p:nvSpPr>
        <p:spPr/>
        <p:txBody>
          <a:bodyPr/>
          <a:lstStyle/>
          <a:p>
            <a:fld id="{D41F745A-703D-4DE9-A833-9E434CC7CA2E}" type="slidenum">
              <a:rPr lang="en-US" smtClean="0"/>
              <a:t>4</a:t>
            </a:fld>
            <a:endParaRPr lang="en-US"/>
          </a:p>
        </p:txBody>
      </p:sp>
    </p:spTree>
    <p:extLst>
      <p:ext uri="{BB962C8B-B14F-4D97-AF65-F5344CB8AC3E}">
        <p14:creationId xmlns:p14="http://schemas.microsoft.com/office/powerpoint/2010/main" val="282962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F745A-703D-4DE9-A833-9E434CC7CA2E}" type="slidenum">
              <a:rPr lang="en-US" smtClean="0"/>
              <a:t>8</a:t>
            </a:fld>
            <a:endParaRPr lang="en-US"/>
          </a:p>
        </p:txBody>
      </p:sp>
    </p:spTree>
    <p:extLst>
      <p:ext uri="{BB962C8B-B14F-4D97-AF65-F5344CB8AC3E}">
        <p14:creationId xmlns:p14="http://schemas.microsoft.com/office/powerpoint/2010/main" val="3709108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slides (on project delivery systems) go with Chapter</a:t>
            </a:r>
            <a:r>
              <a:rPr lang="en-US" baseline="0" dirty="0"/>
              <a:t> 4, week 2).</a:t>
            </a:r>
            <a:endParaRPr lang="en-US" dirty="0"/>
          </a:p>
        </p:txBody>
      </p:sp>
      <p:sp>
        <p:nvSpPr>
          <p:cNvPr id="4" name="Slide Number Placeholder 3"/>
          <p:cNvSpPr>
            <a:spLocks noGrp="1"/>
          </p:cNvSpPr>
          <p:nvPr>
            <p:ph type="sldNum" sz="quarter" idx="10"/>
          </p:nvPr>
        </p:nvSpPr>
        <p:spPr/>
        <p:txBody>
          <a:bodyPr/>
          <a:lstStyle/>
          <a:p>
            <a:fld id="{D41F745A-703D-4DE9-A833-9E434CC7CA2E}" type="slidenum">
              <a:rPr lang="en-US" smtClean="0"/>
              <a:t>13</a:t>
            </a:fld>
            <a:endParaRPr lang="en-US"/>
          </a:p>
        </p:txBody>
      </p:sp>
    </p:spTree>
    <p:extLst>
      <p:ext uri="{BB962C8B-B14F-4D97-AF65-F5344CB8AC3E}">
        <p14:creationId xmlns:p14="http://schemas.microsoft.com/office/powerpoint/2010/main" val="189830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“selection factors” and risk factors” for each system as identified in the text. Different systems are better suited for certain contexts than others. A project delivery system is selected in light of the particular context and helps to define the legal and practical relationships among the participants.</a:t>
            </a:r>
            <a:endParaRPr lang="en-US" dirty="0"/>
          </a:p>
        </p:txBody>
      </p:sp>
      <p:sp>
        <p:nvSpPr>
          <p:cNvPr id="4" name="Slide Number Placeholder 3"/>
          <p:cNvSpPr>
            <a:spLocks noGrp="1"/>
          </p:cNvSpPr>
          <p:nvPr>
            <p:ph type="sldNum" sz="quarter" idx="10"/>
          </p:nvPr>
        </p:nvSpPr>
        <p:spPr/>
        <p:txBody>
          <a:bodyPr/>
          <a:lstStyle/>
          <a:p>
            <a:fld id="{D41F745A-703D-4DE9-A833-9E434CC7CA2E}" type="slidenum">
              <a:rPr lang="en-US" smtClean="0"/>
              <a:t>14</a:t>
            </a:fld>
            <a:endParaRPr lang="en-US"/>
          </a:p>
        </p:txBody>
      </p:sp>
    </p:spTree>
    <p:extLst>
      <p:ext uri="{BB962C8B-B14F-4D97-AF65-F5344CB8AC3E}">
        <p14:creationId xmlns:p14="http://schemas.microsoft.com/office/powerpoint/2010/main" val="225494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1F745A-703D-4DE9-A833-9E434CC7CA2E}" type="slidenum">
              <a:rPr lang="en-US" smtClean="0"/>
              <a:t>16</a:t>
            </a:fld>
            <a:endParaRPr lang="en-US"/>
          </a:p>
        </p:txBody>
      </p:sp>
    </p:spTree>
    <p:extLst>
      <p:ext uri="{BB962C8B-B14F-4D97-AF65-F5344CB8AC3E}">
        <p14:creationId xmlns:p14="http://schemas.microsoft.com/office/powerpoint/2010/main" val="700419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points are primarily from Chapter</a:t>
            </a:r>
            <a:r>
              <a:rPr lang="en-US" baseline="0" dirty="0"/>
              <a:t> 5. This may be a good time to reference </a:t>
            </a:r>
            <a:r>
              <a:rPr lang="en-US" baseline="0" dirty="0" err="1"/>
              <a:t>Stipanowich</a:t>
            </a:r>
            <a:r>
              <a:rPr lang="en-US" baseline="0" dirty="0"/>
              <a:t>; and for a long-term idea (book?), note the paragraph following footnote 63, which conjures “the concept of a law of construction contracts.” His article provides a good summary of contract issues and the contractual contexts in which the construction industry operates.</a:t>
            </a:r>
            <a:endParaRPr lang="en-US" dirty="0"/>
          </a:p>
        </p:txBody>
      </p:sp>
      <p:sp>
        <p:nvSpPr>
          <p:cNvPr id="4" name="Slide Number Placeholder 3"/>
          <p:cNvSpPr>
            <a:spLocks noGrp="1"/>
          </p:cNvSpPr>
          <p:nvPr>
            <p:ph type="sldNum" sz="quarter" idx="10"/>
          </p:nvPr>
        </p:nvSpPr>
        <p:spPr/>
        <p:txBody>
          <a:bodyPr/>
          <a:lstStyle/>
          <a:p>
            <a:fld id="{D41F745A-703D-4DE9-A833-9E434CC7CA2E}" type="slidenum">
              <a:rPr lang="en-US" smtClean="0"/>
              <a:t>18</a:t>
            </a:fld>
            <a:endParaRPr lang="en-US"/>
          </a:p>
        </p:txBody>
      </p:sp>
    </p:spTree>
    <p:extLst>
      <p:ext uri="{BB962C8B-B14F-4D97-AF65-F5344CB8AC3E}">
        <p14:creationId xmlns:p14="http://schemas.microsoft.com/office/powerpoint/2010/main" val="288705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notes are highlights from Chapter</a:t>
            </a:r>
            <a:r>
              <a:rPr lang="en-US" baseline="0" dirty="0"/>
              <a:t> 6.</a:t>
            </a:r>
            <a:endParaRPr lang="en-US" dirty="0"/>
          </a:p>
        </p:txBody>
      </p:sp>
      <p:sp>
        <p:nvSpPr>
          <p:cNvPr id="4" name="Slide Number Placeholder 3"/>
          <p:cNvSpPr>
            <a:spLocks noGrp="1"/>
          </p:cNvSpPr>
          <p:nvPr>
            <p:ph type="sldNum" sz="quarter" idx="10"/>
          </p:nvPr>
        </p:nvSpPr>
        <p:spPr/>
        <p:txBody>
          <a:bodyPr/>
          <a:lstStyle/>
          <a:p>
            <a:fld id="{D41F745A-703D-4DE9-A833-9E434CC7CA2E}" type="slidenum">
              <a:rPr lang="en-US" smtClean="0"/>
              <a:t>19</a:t>
            </a:fld>
            <a:endParaRPr lang="en-US"/>
          </a:p>
        </p:txBody>
      </p:sp>
    </p:spTree>
    <p:extLst>
      <p:ext uri="{BB962C8B-B14F-4D97-AF65-F5344CB8AC3E}">
        <p14:creationId xmlns:p14="http://schemas.microsoft.com/office/powerpoint/2010/main" val="1076483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on page 153 are good for review.</a:t>
            </a:r>
          </a:p>
        </p:txBody>
      </p:sp>
      <p:sp>
        <p:nvSpPr>
          <p:cNvPr id="4" name="Slide Number Placeholder 3"/>
          <p:cNvSpPr>
            <a:spLocks noGrp="1"/>
          </p:cNvSpPr>
          <p:nvPr>
            <p:ph type="sldNum" sz="quarter" idx="10"/>
          </p:nvPr>
        </p:nvSpPr>
        <p:spPr/>
        <p:txBody>
          <a:bodyPr/>
          <a:lstStyle/>
          <a:p>
            <a:fld id="{D41F745A-703D-4DE9-A833-9E434CC7CA2E}" type="slidenum">
              <a:rPr lang="en-US" smtClean="0"/>
              <a:t>20</a:t>
            </a:fld>
            <a:endParaRPr lang="en-US"/>
          </a:p>
        </p:txBody>
      </p:sp>
    </p:spTree>
    <p:extLst>
      <p:ext uri="{BB962C8B-B14F-4D97-AF65-F5344CB8AC3E}">
        <p14:creationId xmlns:p14="http://schemas.microsoft.com/office/powerpoint/2010/main" val="4136611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9555163"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283114" y="1168329"/>
            <a:ext cx="6586124" cy="4537816"/>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59091" y="2055278"/>
            <a:ext cx="6428445" cy="1810636"/>
          </a:xfrm>
        </p:spPr>
        <p:txBody>
          <a:bodyPr bIns="0" anchor="b">
            <a:normAutofit/>
          </a:bodyPr>
          <a:lstStyle>
            <a:lvl1pPr algn="ctr">
              <a:lnSpc>
                <a:spcPct val="80000"/>
              </a:lnSpc>
              <a:defRPr sz="4800" spc="-11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59091" y="3941492"/>
            <a:ext cx="6428445"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40080" y="320040"/>
            <a:ext cx="2743200" cy="320040"/>
          </a:xfrm>
        </p:spPr>
        <p:txBody>
          <a:bodyPr vert="horz" lIns="91440" tIns="45720" rIns="91440" bIns="45720" rtlCol="0" anchor="ctr"/>
          <a:lstStyle>
            <a:lvl1pPr>
              <a:defRPr lang="en-US"/>
            </a:lvl1pPr>
          </a:lstStyle>
          <a:p>
            <a:fld id="{93B70E81-0C67-4D12-A2D6-5CD122A32379}" type="datetime1">
              <a:rPr lang="en-US" smtClean="0"/>
              <a:t>7/10/24</a:t>
            </a:fld>
            <a:endParaRPr lang="en-US"/>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r>
              <a:rPr lang="en-US"/>
              <a:t>Based primarily on Construction Law (Carol J. Patterson, et al. eds., 2d ed., 2019, ABA Publishing) </a:t>
            </a:r>
          </a:p>
        </p:txBody>
      </p:sp>
      <p:sp>
        <p:nvSpPr>
          <p:cNvPr id="6" name="Slide Number Placeholder 5"/>
          <p:cNvSpPr>
            <a:spLocks noGrp="1"/>
          </p:cNvSpPr>
          <p:nvPr>
            <p:ph type="sldNum" sz="quarter" idx="12"/>
          </p:nvPr>
        </p:nvSpPr>
        <p:spPr>
          <a:xfrm>
            <a:off x="7808976" y="320040"/>
            <a:ext cx="685800" cy="320040"/>
          </a:xfrm>
        </p:spPr>
        <p:txBody>
          <a:bodyPr/>
          <a:lstStyle/>
          <a:p>
            <a:fld id="{987D65A9-AF88-4E19-AB97-6229F1380A80}" type="slidenum">
              <a:rPr lang="en-US" smtClean="0"/>
              <a:t>‹#›</a:t>
            </a:fld>
            <a:endParaRPr lang="en-US"/>
          </a:p>
        </p:txBody>
      </p:sp>
    </p:spTree>
    <p:extLst>
      <p:ext uri="{BB962C8B-B14F-4D97-AF65-F5344CB8AC3E}">
        <p14:creationId xmlns:p14="http://schemas.microsoft.com/office/powerpoint/2010/main" val="5618634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85" name="Group 84"/>
          <p:cNvGrpSpPr/>
          <p:nvPr/>
        </p:nvGrpSpPr>
        <p:grpSpPr>
          <a:xfrm>
            <a:off x="-286226" y="0"/>
            <a:ext cx="9421759" cy="68580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640080" y="1699589"/>
            <a:ext cx="3286552" cy="34704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3786" y="2349926"/>
            <a:ext cx="3113815" cy="2472774"/>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415686" y="794719"/>
            <a:ext cx="4095643"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15BDA-89B2-41AF-8C23-AD01B0BE94EA}" type="datetime1">
              <a:rPr lang="en-US" smtClean="0"/>
              <a:t>7/10/24</a:t>
            </a:fld>
            <a:endParaRPr lang="en-US"/>
          </a:p>
        </p:txBody>
      </p:sp>
      <p:sp>
        <p:nvSpPr>
          <p:cNvPr id="5" name="Footer Placeholder 4"/>
          <p:cNvSpPr>
            <a:spLocks noGrp="1"/>
          </p:cNvSpPr>
          <p:nvPr>
            <p:ph type="ftr" sz="quarter" idx="11"/>
          </p:nvPr>
        </p:nvSpPr>
        <p:spPr/>
        <p:txBody>
          <a:bodyPr/>
          <a:lstStyle/>
          <a:p>
            <a:r>
              <a:rPr lang="en-US"/>
              <a:t>Based primarily on Construction Law (Carol J. Patterson, et al. eds., 2d ed., 2019, ABA Publishing) </a:t>
            </a:r>
          </a:p>
        </p:txBody>
      </p:sp>
      <p:sp>
        <p:nvSpPr>
          <p:cNvPr id="6" name="Slide Number Placeholder 5"/>
          <p:cNvSpPr>
            <a:spLocks noGrp="1"/>
          </p:cNvSpPr>
          <p:nvPr>
            <p:ph type="sldNum" sz="quarter" idx="12"/>
          </p:nvPr>
        </p:nvSpPr>
        <p:spPr/>
        <p:txBody>
          <a:bodyPr/>
          <a:lstStyle/>
          <a:p>
            <a:fld id="{987D65A9-AF88-4E19-AB97-6229F1380A80}" type="slidenum">
              <a:rPr lang="en-US" smtClean="0"/>
              <a:t>‹#›</a:t>
            </a:fld>
            <a:endParaRPr lang="en-US"/>
          </a:p>
        </p:txBody>
      </p:sp>
    </p:spTree>
    <p:extLst>
      <p:ext uri="{BB962C8B-B14F-4D97-AF65-F5344CB8AC3E}">
        <p14:creationId xmlns:p14="http://schemas.microsoft.com/office/powerpoint/2010/main" val="137333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1" name="Group 50"/>
          <p:cNvGrpSpPr/>
          <p:nvPr/>
        </p:nvGrpSpPr>
        <p:grpSpPr>
          <a:xfrm flipH="1">
            <a:off x="0" y="0"/>
            <a:ext cx="9421759" cy="68580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5228134" y="1699589"/>
            <a:ext cx="3286552" cy="34704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313609" y="2349924"/>
            <a:ext cx="3112047" cy="2464951"/>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43258" y="802808"/>
            <a:ext cx="4118291" cy="52548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0080" y="320040"/>
            <a:ext cx="2743200" cy="320040"/>
          </a:xfrm>
        </p:spPr>
        <p:txBody>
          <a:bodyPr/>
          <a:lstStyle/>
          <a:p>
            <a:fld id="{33F7F059-9EE3-40D0-A409-1BF53FA09D9D}" type="datetime1">
              <a:rPr lang="en-US" smtClean="0"/>
              <a:t>7/10/24</a:t>
            </a:fld>
            <a:endParaRPr lang="en-US"/>
          </a:p>
        </p:txBody>
      </p:sp>
      <p:sp>
        <p:nvSpPr>
          <p:cNvPr id="5" name="Footer Placeholder 4"/>
          <p:cNvSpPr>
            <a:spLocks noGrp="1"/>
          </p:cNvSpPr>
          <p:nvPr>
            <p:ph type="ftr" sz="quarter" idx="11"/>
          </p:nvPr>
        </p:nvSpPr>
        <p:spPr>
          <a:xfrm>
            <a:off x="640080" y="6227064"/>
            <a:ext cx="7854696" cy="320040"/>
          </a:xfrm>
        </p:spPr>
        <p:txBody>
          <a:bodyPr/>
          <a:lstStyle/>
          <a:p>
            <a:r>
              <a:rPr lang="en-US"/>
              <a:t>Based primarily on Construction Law (Carol J. Patterson, et al. eds., 2d ed., 2019, ABA Publishing) </a:t>
            </a:r>
          </a:p>
        </p:txBody>
      </p:sp>
      <p:sp>
        <p:nvSpPr>
          <p:cNvPr id="6" name="Slide Number Placeholder 5"/>
          <p:cNvSpPr>
            <a:spLocks noGrp="1"/>
          </p:cNvSpPr>
          <p:nvPr>
            <p:ph type="sldNum" sz="quarter" idx="12"/>
          </p:nvPr>
        </p:nvSpPr>
        <p:spPr>
          <a:xfrm>
            <a:off x="7808976" y="320040"/>
            <a:ext cx="685800" cy="320040"/>
          </a:xfrm>
        </p:spPr>
        <p:txBody>
          <a:bodyPr/>
          <a:lstStyle/>
          <a:p>
            <a:fld id="{987D65A9-AF88-4E19-AB97-6229F1380A80}" type="slidenum">
              <a:rPr lang="en-US" smtClean="0"/>
              <a:t>‹#›</a:t>
            </a:fld>
            <a:endParaRPr lang="en-US"/>
          </a:p>
        </p:txBody>
      </p:sp>
    </p:spTree>
    <p:extLst>
      <p:ext uri="{BB962C8B-B14F-4D97-AF65-F5344CB8AC3E}">
        <p14:creationId xmlns:p14="http://schemas.microsoft.com/office/powerpoint/2010/main" val="2886005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1173163" y="1981200"/>
            <a:ext cx="7772400" cy="4114800"/>
          </a:xfrm>
        </p:spPr>
        <p:txBody>
          <a:bodyPr/>
          <a:lstStyle/>
          <a:p>
            <a:pPr lvl="0"/>
            <a:endParaRPr lang="en-US" noProof="0"/>
          </a:p>
        </p:txBody>
      </p:sp>
      <p:sp>
        <p:nvSpPr>
          <p:cNvPr id="4" name="Rectangle 1051"/>
          <p:cNvSpPr>
            <a:spLocks noGrp="1" noChangeArrowheads="1"/>
          </p:cNvSpPr>
          <p:nvPr>
            <p:ph type="dt" sz="half" idx="10"/>
          </p:nvPr>
        </p:nvSpPr>
        <p:spPr>
          <a:ln/>
        </p:spPr>
        <p:txBody>
          <a:bodyPr/>
          <a:lstStyle>
            <a:lvl1pPr>
              <a:defRPr/>
            </a:lvl1pPr>
          </a:lstStyle>
          <a:p>
            <a:pPr>
              <a:defRPr/>
            </a:pPr>
            <a:fld id="{23FB9C7C-7005-452E-8A1B-40EF57155E93}" type="datetime1">
              <a:rPr lang="en-US" smtClean="0"/>
              <a:t>7/10/24</a:t>
            </a:fld>
            <a:endParaRPr lang="en-US"/>
          </a:p>
        </p:txBody>
      </p:sp>
      <p:sp>
        <p:nvSpPr>
          <p:cNvPr id="5" name="Rectangle 1052"/>
          <p:cNvSpPr>
            <a:spLocks noGrp="1" noChangeArrowheads="1"/>
          </p:cNvSpPr>
          <p:nvPr>
            <p:ph type="ftr" sz="quarter" idx="11"/>
          </p:nvPr>
        </p:nvSpPr>
        <p:spPr>
          <a:ln/>
        </p:spPr>
        <p:txBody>
          <a:bodyPr/>
          <a:lstStyle>
            <a:lvl1pPr>
              <a:defRPr/>
            </a:lvl1pPr>
          </a:lstStyle>
          <a:p>
            <a:pPr>
              <a:defRPr/>
            </a:pPr>
            <a:r>
              <a:rPr lang="en-US"/>
              <a:t>Based primarily on Construction Law (Carol J. Patterson, et al. eds., 2d ed., 2019, ABA Publishing) </a:t>
            </a:r>
          </a:p>
        </p:txBody>
      </p:sp>
      <p:sp>
        <p:nvSpPr>
          <p:cNvPr id="6" name="Rectangle 1053"/>
          <p:cNvSpPr>
            <a:spLocks noGrp="1" noChangeArrowheads="1"/>
          </p:cNvSpPr>
          <p:nvPr>
            <p:ph type="sldNum" sz="quarter" idx="12"/>
          </p:nvPr>
        </p:nvSpPr>
        <p:spPr>
          <a:ln/>
        </p:spPr>
        <p:txBody>
          <a:bodyPr/>
          <a:lstStyle>
            <a:lvl1pPr>
              <a:defRPr/>
            </a:lvl1pPr>
          </a:lstStyle>
          <a:p>
            <a:pPr>
              <a:defRPr/>
            </a:pPr>
            <a:fld id="{6193F921-CF96-4CD3-B293-68EE45EF1A6F}" type="slidenum">
              <a:rPr lang="en-US"/>
              <a:pPr>
                <a:defRPr/>
              </a:pPr>
              <a:t>‹#›</a:t>
            </a:fld>
            <a:endParaRPr lang="en-US"/>
          </a:p>
        </p:txBody>
      </p:sp>
    </p:spTree>
    <p:extLst>
      <p:ext uri="{BB962C8B-B14F-4D97-AF65-F5344CB8AC3E}">
        <p14:creationId xmlns:p14="http://schemas.microsoft.com/office/powerpoint/2010/main" val="333774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5" name="Group 64"/>
          <p:cNvGrpSpPr/>
          <p:nvPr/>
        </p:nvGrpSpPr>
        <p:grpSpPr>
          <a:xfrm>
            <a:off x="-286226" y="0"/>
            <a:ext cx="9421759"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640080" y="1699589"/>
            <a:ext cx="3286552"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8" cy="246495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7" y="803186"/>
            <a:ext cx="4091410"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5BC12E-01C1-45F3-913A-A48FA111CC20}" type="datetime1">
              <a:rPr lang="en-US" smtClean="0"/>
              <a:t>7/10/24</a:t>
            </a:fld>
            <a:endParaRPr lang="en-US"/>
          </a:p>
        </p:txBody>
      </p:sp>
      <p:sp>
        <p:nvSpPr>
          <p:cNvPr id="5" name="Footer Placeholder 4"/>
          <p:cNvSpPr>
            <a:spLocks noGrp="1"/>
          </p:cNvSpPr>
          <p:nvPr>
            <p:ph type="ftr" sz="quarter" idx="11"/>
          </p:nvPr>
        </p:nvSpPr>
        <p:spPr/>
        <p:txBody>
          <a:bodyPr/>
          <a:lstStyle/>
          <a:p>
            <a:r>
              <a:rPr lang="en-US"/>
              <a:t>Based primarily on Construction Law (Carol J. Patterson, et al. eds., 2d ed., 2019, ABA Publishing) </a:t>
            </a:r>
          </a:p>
        </p:txBody>
      </p:sp>
      <p:sp>
        <p:nvSpPr>
          <p:cNvPr id="6" name="Slide Number Placeholder 5"/>
          <p:cNvSpPr>
            <a:spLocks noGrp="1"/>
          </p:cNvSpPr>
          <p:nvPr>
            <p:ph type="sldNum" sz="quarter" idx="12"/>
          </p:nvPr>
        </p:nvSpPr>
        <p:spPr/>
        <p:txBody>
          <a:bodyPr/>
          <a:lstStyle/>
          <a:p>
            <a:fld id="{987D65A9-AF88-4E19-AB97-6229F1380A80}" type="slidenum">
              <a:rPr lang="en-US" smtClean="0"/>
              <a:t>‹#›</a:t>
            </a:fld>
            <a:endParaRPr lang="en-US"/>
          </a:p>
        </p:txBody>
      </p:sp>
    </p:spTree>
    <p:extLst>
      <p:ext uri="{BB962C8B-B14F-4D97-AF65-F5344CB8AC3E}">
        <p14:creationId xmlns:p14="http://schemas.microsoft.com/office/powerpoint/2010/main" val="161015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4" name="Group 773"/>
          <p:cNvGrpSpPr/>
          <p:nvPr/>
        </p:nvGrpSpPr>
        <p:grpSpPr>
          <a:xfrm>
            <a:off x="0" y="0"/>
            <a:ext cx="9555163" cy="6853238"/>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403476" y="1158902"/>
            <a:ext cx="4317684" cy="4537816"/>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479148" y="2028827"/>
            <a:ext cx="4162952" cy="1732474"/>
          </a:xfrm>
        </p:spPr>
        <p:txBody>
          <a:bodyPr bIns="0" anchor="b">
            <a:normAutofit/>
          </a:bodyPr>
          <a:lstStyle>
            <a:lvl1pPr algn="ctr">
              <a:defRPr sz="36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79148" y="3843338"/>
            <a:ext cx="4162952"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0080" y="320040"/>
            <a:ext cx="2743200" cy="320040"/>
          </a:xfrm>
        </p:spPr>
        <p:txBody>
          <a:bodyPr/>
          <a:lstStyle/>
          <a:p>
            <a:fld id="{14A5595B-6F31-45B2-A64C-3524312A542C}" type="datetime1">
              <a:rPr lang="en-US" smtClean="0"/>
              <a:t>7/10/24</a:t>
            </a:fld>
            <a:endParaRPr lang="en-US"/>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r>
              <a:rPr lang="en-US"/>
              <a:t>Based primarily on Construction Law (Carol J. Patterson, et al. eds., 2d ed., 2019, ABA Publishing) </a:t>
            </a:r>
          </a:p>
        </p:txBody>
      </p:sp>
      <p:sp>
        <p:nvSpPr>
          <p:cNvPr id="6" name="Slide Number Placeholder 5"/>
          <p:cNvSpPr>
            <a:spLocks noGrp="1"/>
          </p:cNvSpPr>
          <p:nvPr>
            <p:ph type="sldNum" sz="quarter" idx="12"/>
          </p:nvPr>
        </p:nvSpPr>
        <p:spPr>
          <a:xfrm>
            <a:off x="7808976" y="320040"/>
            <a:ext cx="685800" cy="320040"/>
          </a:xfrm>
        </p:spPr>
        <p:txBody>
          <a:bodyPr/>
          <a:lstStyle/>
          <a:p>
            <a:fld id="{987D65A9-AF88-4E19-AB97-6229F1380A80}" type="slidenum">
              <a:rPr lang="en-US" smtClean="0"/>
              <a:t>‹#›</a:t>
            </a:fld>
            <a:endParaRPr lang="en-US"/>
          </a:p>
        </p:txBody>
      </p:sp>
    </p:spTree>
    <p:extLst>
      <p:ext uri="{BB962C8B-B14F-4D97-AF65-F5344CB8AC3E}">
        <p14:creationId xmlns:p14="http://schemas.microsoft.com/office/powerpoint/2010/main" val="60464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41" name="Group 40"/>
          <p:cNvGrpSpPr/>
          <p:nvPr/>
        </p:nvGrpSpPr>
        <p:grpSpPr>
          <a:xfrm>
            <a:off x="-286226" y="0"/>
            <a:ext cx="9421759" cy="68580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640080" y="1699589"/>
            <a:ext cx="3286552" cy="34704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068"/>
            <a:ext cx="3122163" cy="245980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423014" y="804029"/>
            <a:ext cx="4091674" cy="2459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20283" y="3585104"/>
            <a:ext cx="4094404" cy="2470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40080" y="320040"/>
            <a:ext cx="2743200" cy="320040"/>
          </a:xfrm>
        </p:spPr>
        <p:txBody>
          <a:bodyPr/>
          <a:lstStyle/>
          <a:p>
            <a:fld id="{29E946DC-505C-4F38-9C3D-70FB9387FCD2}" type="datetime1">
              <a:rPr lang="en-US" smtClean="0"/>
              <a:t>7/10/24</a:t>
            </a:fld>
            <a:endParaRPr lang="en-US"/>
          </a:p>
        </p:txBody>
      </p:sp>
      <p:sp>
        <p:nvSpPr>
          <p:cNvPr id="6" name="Footer Placeholder 5"/>
          <p:cNvSpPr>
            <a:spLocks noGrp="1"/>
          </p:cNvSpPr>
          <p:nvPr>
            <p:ph type="ftr" sz="quarter" idx="11"/>
          </p:nvPr>
        </p:nvSpPr>
        <p:spPr>
          <a:xfrm>
            <a:off x="640080" y="6227064"/>
            <a:ext cx="7854696" cy="320040"/>
          </a:xfrm>
        </p:spPr>
        <p:txBody>
          <a:bodyPr/>
          <a:lstStyle/>
          <a:p>
            <a:r>
              <a:rPr lang="en-US"/>
              <a:t>Based primarily on Construction Law (Carol J. Patterson, et al. eds., 2d ed., 2019, ABA Publishing) </a:t>
            </a:r>
          </a:p>
        </p:txBody>
      </p:sp>
      <p:sp>
        <p:nvSpPr>
          <p:cNvPr id="7" name="Slide Number Placeholder 6"/>
          <p:cNvSpPr>
            <a:spLocks noGrp="1"/>
          </p:cNvSpPr>
          <p:nvPr>
            <p:ph type="sldNum" sz="quarter" idx="12"/>
          </p:nvPr>
        </p:nvSpPr>
        <p:spPr>
          <a:xfrm>
            <a:off x="7808976" y="320040"/>
            <a:ext cx="685800" cy="320040"/>
          </a:xfrm>
        </p:spPr>
        <p:txBody>
          <a:bodyPr/>
          <a:lstStyle/>
          <a:p>
            <a:fld id="{987D65A9-AF88-4E19-AB97-6229F1380A80}" type="slidenum">
              <a:rPr lang="en-US" smtClean="0"/>
              <a:t>‹#›</a:t>
            </a:fld>
            <a:endParaRPr lang="en-US"/>
          </a:p>
        </p:txBody>
      </p:sp>
    </p:spTree>
    <p:extLst>
      <p:ext uri="{BB962C8B-B14F-4D97-AF65-F5344CB8AC3E}">
        <p14:creationId xmlns:p14="http://schemas.microsoft.com/office/powerpoint/2010/main" val="1206492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8" name="Group 37"/>
          <p:cNvGrpSpPr/>
          <p:nvPr/>
        </p:nvGrpSpPr>
        <p:grpSpPr>
          <a:xfrm>
            <a:off x="-286226" y="0"/>
            <a:ext cx="9421759" cy="68580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40080" y="1699589"/>
            <a:ext cx="3286552" cy="34704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848"/>
            <a:ext cx="3122163" cy="245902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706612" y="802200"/>
            <a:ext cx="3805123"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06636" y="1487999"/>
            <a:ext cx="3804674" cy="1775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5010" y="3585518"/>
            <a:ext cx="3819675"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95010" y="4270332"/>
            <a:ext cx="3819675" cy="1785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40080" y="320040"/>
            <a:ext cx="2743200" cy="320040"/>
          </a:xfrm>
        </p:spPr>
        <p:txBody>
          <a:bodyPr/>
          <a:lstStyle/>
          <a:p>
            <a:fld id="{BDDCD18E-5277-49B7-9FD6-C6D97645E673}" type="datetime1">
              <a:rPr lang="en-US" smtClean="0"/>
              <a:t>7/10/24</a:t>
            </a:fld>
            <a:endParaRPr lang="en-US"/>
          </a:p>
        </p:txBody>
      </p:sp>
      <p:sp>
        <p:nvSpPr>
          <p:cNvPr id="8" name="Footer Placeholder 7"/>
          <p:cNvSpPr>
            <a:spLocks noGrp="1"/>
          </p:cNvSpPr>
          <p:nvPr>
            <p:ph type="ftr" sz="quarter" idx="11"/>
          </p:nvPr>
        </p:nvSpPr>
        <p:spPr>
          <a:xfrm>
            <a:off x="640080" y="6227064"/>
            <a:ext cx="7854696" cy="320040"/>
          </a:xfrm>
        </p:spPr>
        <p:txBody>
          <a:bodyPr/>
          <a:lstStyle/>
          <a:p>
            <a:r>
              <a:rPr lang="en-US"/>
              <a:t>Based primarily on Construction Law (Carol J. Patterson, et al. eds., 2d ed., 2019, ABA Publishing) </a:t>
            </a:r>
          </a:p>
        </p:txBody>
      </p:sp>
      <p:sp>
        <p:nvSpPr>
          <p:cNvPr id="9" name="Slide Number Placeholder 8"/>
          <p:cNvSpPr>
            <a:spLocks noGrp="1"/>
          </p:cNvSpPr>
          <p:nvPr>
            <p:ph type="sldNum" sz="quarter" idx="12"/>
          </p:nvPr>
        </p:nvSpPr>
        <p:spPr>
          <a:xfrm>
            <a:off x="7808976" y="320040"/>
            <a:ext cx="685800" cy="320040"/>
          </a:xfrm>
        </p:spPr>
        <p:txBody>
          <a:bodyPr/>
          <a:lstStyle/>
          <a:p>
            <a:fld id="{987D65A9-AF88-4E19-AB97-6229F1380A80}" type="slidenum">
              <a:rPr lang="en-US" smtClean="0"/>
              <a:t>‹#›</a:t>
            </a:fld>
            <a:endParaRPr lang="en-US"/>
          </a:p>
        </p:txBody>
      </p:sp>
    </p:spTree>
    <p:extLst>
      <p:ext uri="{BB962C8B-B14F-4D97-AF65-F5344CB8AC3E}">
        <p14:creationId xmlns:p14="http://schemas.microsoft.com/office/powerpoint/2010/main" val="10324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6" name="Group 75"/>
          <p:cNvGrpSpPr/>
          <p:nvPr/>
        </p:nvGrpSpPr>
        <p:grpSpPr>
          <a:xfrm>
            <a:off x="-286226" y="0"/>
            <a:ext cx="9421759" cy="68580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640080" y="1699589"/>
            <a:ext cx="3286552" cy="34704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246495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535AC2-A4BF-4FAE-9822-576E07A89E14}" type="datetime1">
              <a:rPr lang="en-US" smtClean="0"/>
              <a:t>7/10/24</a:t>
            </a:fld>
            <a:endParaRPr lang="en-US"/>
          </a:p>
        </p:txBody>
      </p:sp>
      <p:sp>
        <p:nvSpPr>
          <p:cNvPr id="4" name="Footer Placeholder 3"/>
          <p:cNvSpPr>
            <a:spLocks noGrp="1"/>
          </p:cNvSpPr>
          <p:nvPr>
            <p:ph type="ftr" sz="quarter" idx="11"/>
          </p:nvPr>
        </p:nvSpPr>
        <p:spPr>
          <a:xfrm>
            <a:off x="640080" y="6227064"/>
            <a:ext cx="7854696" cy="320040"/>
          </a:xfrm>
        </p:spPr>
        <p:txBody>
          <a:bodyPr/>
          <a:lstStyle/>
          <a:p>
            <a:r>
              <a:rPr lang="en-US"/>
              <a:t>Based primarily on Construction Law (Carol J. Patterson, et al. eds., 2d ed., 2019, ABA Publishing) </a:t>
            </a:r>
          </a:p>
        </p:txBody>
      </p:sp>
      <p:sp>
        <p:nvSpPr>
          <p:cNvPr id="5" name="Slide Number Placeholder 4"/>
          <p:cNvSpPr>
            <a:spLocks noGrp="1"/>
          </p:cNvSpPr>
          <p:nvPr>
            <p:ph type="sldNum" sz="quarter" idx="12"/>
          </p:nvPr>
        </p:nvSpPr>
        <p:spPr/>
        <p:txBody>
          <a:bodyPr/>
          <a:lstStyle/>
          <a:p>
            <a:fld id="{987D65A9-AF88-4E19-AB97-6229F1380A80}" type="slidenum">
              <a:rPr lang="en-US" smtClean="0"/>
              <a:t>‹#›</a:t>
            </a:fld>
            <a:endParaRPr lang="en-US"/>
          </a:p>
        </p:txBody>
      </p:sp>
    </p:spTree>
    <p:extLst>
      <p:ext uri="{BB962C8B-B14F-4D97-AF65-F5344CB8AC3E}">
        <p14:creationId xmlns:p14="http://schemas.microsoft.com/office/powerpoint/2010/main" val="175010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320040"/>
            <a:ext cx="2743200" cy="320040"/>
          </a:xfrm>
        </p:spPr>
        <p:txBody>
          <a:bodyPr/>
          <a:lstStyle/>
          <a:p>
            <a:fld id="{4CFCF5E6-811E-4F3A-BF45-BB85AAD9CF3B}" type="datetime1">
              <a:rPr lang="en-US" smtClean="0"/>
              <a:t>7/10/24</a:t>
            </a:fld>
            <a:endParaRPr lang="en-US"/>
          </a:p>
        </p:txBody>
      </p:sp>
      <p:sp>
        <p:nvSpPr>
          <p:cNvPr id="3" name="Footer Placeholder 2"/>
          <p:cNvSpPr>
            <a:spLocks noGrp="1"/>
          </p:cNvSpPr>
          <p:nvPr>
            <p:ph type="ftr" sz="quarter" idx="11"/>
          </p:nvPr>
        </p:nvSpPr>
        <p:spPr>
          <a:xfrm>
            <a:off x="640080" y="6227064"/>
            <a:ext cx="7854696" cy="320040"/>
          </a:xfrm>
        </p:spPr>
        <p:txBody>
          <a:bodyPr/>
          <a:lstStyle/>
          <a:p>
            <a:r>
              <a:rPr lang="en-US"/>
              <a:t>Based primarily on Construction Law (Carol J. Patterson, et al. eds., 2d ed., 2019, ABA Publishing) </a:t>
            </a:r>
          </a:p>
        </p:txBody>
      </p:sp>
      <p:sp>
        <p:nvSpPr>
          <p:cNvPr id="4" name="Slide Number Placeholder 3"/>
          <p:cNvSpPr>
            <a:spLocks noGrp="1"/>
          </p:cNvSpPr>
          <p:nvPr>
            <p:ph type="sldNum" sz="quarter" idx="12"/>
          </p:nvPr>
        </p:nvSpPr>
        <p:spPr>
          <a:xfrm>
            <a:off x="7808976" y="320040"/>
            <a:ext cx="685800" cy="320040"/>
          </a:xfrm>
        </p:spPr>
        <p:txBody>
          <a:bodyPr/>
          <a:lstStyle/>
          <a:p>
            <a:fld id="{987D65A9-AF88-4E19-AB97-6229F1380A80}" type="slidenum">
              <a:rPr lang="en-US" smtClean="0"/>
              <a:t>‹#›</a:t>
            </a:fld>
            <a:endParaRPr lang="en-US"/>
          </a:p>
        </p:txBody>
      </p:sp>
    </p:spTree>
    <p:extLst>
      <p:ext uri="{BB962C8B-B14F-4D97-AF65-F5344CB8AC3E}">
        <p14:creationId xmlns:p14="http://schemas.microsoft.com/office/powerpoint/2010/main" val="1691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7" name="Group 86"/>
          <p:cNvGrpSpPr/>
          <p:nvPr/>
        </p:nvGrpSpPr>
        <p:grpSpPr>
          <a:xfrm>
            <a:off x="-286226" y="0"/>
            <a:ext cx="9421759" cy="68580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640080" y="1699589"/>
            <a:ext cx="3286552" cy="34704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1225399"/>
          </a:xfrm>
        </p:spPr>
        <p:txBody>
          <a:bodyPr bIns="0" anchor="b">
            <a:noAutofit/>
          </a:bodyPr>
          <a:lstStyle>
            <a:lvl1pPr algn="ctr">
              <a:defRPr sz="28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6" y="801390"/>
            <a:ext cx="4095643" cy="524949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5554" y="3575324"/>
            <a:ext cx="3112047"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C891971-BBBF-4370-87BB-A4EE33930C98}" type="datetime1">
              <a:rPr lang="en-US" smtClean="0"/>
              <a:t>7/10/24</a:t>
            </a:fld>
            <a:endParaRPr lang="en-US"/>
          </a:p>
        </p:txBody>
      </p:sp>
      <p:sp>
        <p:nvSpPr>
          <p:cNvPr id="6" name="Footer Placeholder 5"/>
          <p:cNvSpPr>
            <a:spLocks noGrp="1"/>
          </p:cNvSpPr>
          <p:nvPr>
            <p:ph type="ftr" sz="quarter" idx="11"/>
          </p:nvPr>
        </p:nvSpPr>
        <p:spPr/>
        <p:txBody>
          <a:bodyPr/>
          <a:lstStyle/>
          <a:p>
            <a:r>
              <a:rPr lang="en-US"/>
              <a:t>Based primarily on Construction Law (Carol J. Patterson, et al. eds., 2d ed., 2019, ABA Publishing) </a:t>
            </a:r>
          </a:p>
        </p:txBody>
      </p:sp>
      <p:sp>
        <p:nvSpPr>
          <p:cNvPr id="7" name="Slide Number Placeholder 6"/>
          <p:cNvSpPr>
            <a:spLocks noGrp="1"/>
          </p:cNvSpPr>
          <p:nvPr>
            <p:ph type="sldNum" sz="quarter" idx="12"/>
          </p:nvPr>
        </p:nvSpPr>
        <p:spPr/>
        <p:txBody>
          <a:bodyPr/>
          <a:lstStyle/>
          <a:p>
            <a:fld id="{987D65A9-AF88-4E19-AB97-6229F1380A80}" type="slidenum">
              <a:rPr lang="en-US" smtClean="0"/>
              <a:t>‹#›</a:t>
            </a:fld>
            <a:endParaRPr lang="en-US"/>
          </a:p>
        </p:txBody>
      </p:sp>
    </p:spTree>
    <p:extLst>
      <p:ext uri="{BB962C8B-B14F-4D97-AF65-F5344CB8AC3E}">
        <p14:creationId xmlns:p14="http://schemas.microsoft.com/office/powerpoint/2010/main" val="170019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29" name="Group 428"/>
          <p:cNvGrpSpPr/>
          <p:nvPr/>
        </p:nvGrpSpPr>
        <p:grpSpPr>
          <a:xfrm>
            <a:off x="0" y="0"/>
            <a:ext cx="9555163" cy="6853238"/>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644463" y="1698332"/>
            <a:ext cx="4357752" cy="3470420"/>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4676" y="0"/>
            <a:ext cx="3489324"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723585" y="2336402"/>
            <a:ext cx="4197666" cy="1265539"/>
          </a:xfrm>
        </p:spPr>
        <p:txBody>
          <a:bodyPr bIns="0" anchor="b">
            <a:normAutofit/>
          </a:bodyPr>
          <a:lstStyle>
            <a:lvl1pPr>
              <a:defRPr sz="32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22314" y="3601941"/>
            <a:ext cx="4199254" cy="1214535"/>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40080" y="320040"/>
            <a:ext cx="2743200" cy="320040"/>
          </a:xfrm>
        </p:spPr>
        <p:txBody>
          <a:bodyPr/>
          <a:lstStyle/>
          <a:p>
            <a:fld id="{6365092D-938F-4D04-BA51-1A3B9FC631A1}" type="datetime1">
              <a:rPr lang="en-US" smtClean="0"/>
              <a:t>7/10/24</a:t>
            </a:fld>
            <a:endParaRPr lang="en-US"/>
          </a:p>
        </p:txBody>
      </p:sp>
      <p:sp>
        <p:nvSpPr>
          <p:cNvPr id="6" name="Footer Placeholder 5"/>
          <p:cNvSpPr>
            <a:spLocks noGrp="1"/>
          </p:cNvSpPr>
          <p:nvPr>
            <p:ph type="ftr" sz="quarter" idx="11"/>
          </p:nvPr>
        </p:nvSpPr>
        <p:spPr>
          <a:xfrm>
            <a:off x="640080" y="6227064"/>
            <a:ext cx="4358641" cy="320040"/>
          </a:xfrm>
        </p:spPr>
        <p:txBody>
          <a:bodyPr/>
          <a:lstStyle/>
          <a:p>
            <a:r>
              <a:rPr lang="en-US"/>
              <a:t>Based primarily on Construction Law (Carol J. Patterson, et al. eds., 2d ed., 2019, ABA Publishing) </a:t>
            </a:r>
          </a:p>
        </p:txBody>
      </p:sp>
      <p:sp>
        <p:nvSpPr>
          <p:cNvPr id="7" name="Slide Number Placeholder 6"/>
          <p:cNvSpPr>
            <a:spLocks noGrp="1"/>
          </p:cNvSpPr>
          <p:nvPr>
            <p:ph type="sldNum" sz="quarter" idx="12"/>
          </p:nvPr>
        </p:nvSpPr>
        <p:spPr>
          <a:xfrm>
            <a:off x="4315463" y="320040"/>
            <a:ext cx="685800" cy="320040"/>
          </a:xfrm>
        </p:spPr>
        <p:txBody>
          <a:bodyPr/>
          <a:lstStyle/>
          <a:p>
            <a:fld id="{987D65A9-AF88-4E19-AB97-6229F1380A80}" type="slidenum">
              <a:rPr lang="en-US" smtClean="0"/>
              <a:t>‹#›</a:t>
            </a:fld>
            <a:endParaRPr lang="en-US"/>
          </a:p>
        </p:txBody>
      </p:sp>
    </p:spTree>
    <p:extLst>
      <p:ext uri="{BB962C8B-B14F-4D97-AF65-F5344CB8AC3E}">
        <p14:creationId xmlns:p14="http://schemas.microsoft.com/office/powerpoint/2010/main" val="150659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5554" y="2349925"/>
            <a:ext cx="3112047" cy="2464952"/>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15687" y="794719"/>
            <a:ext cx="4079089"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0080" y="320040"/>
            <a:ext cx="27432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2A46EFD3-7C5A-4839-A641-FBC9C7EA9EA3}" type="datetime1">
              <a:rPr lang="en-US" smtClean="0"/>
              <a:t>7/10/24</a:t>
            </a:fld>
            <a:endParaRPr lang="en-US"/>
          </a:p>
        </p:txBody>
      </p:sp>
      <p:sp>
        <p:nvSpPr>
          <p:cNvPr id="5" name="Footer Placeholder 4"/>
          <p:cNvSpPr>
            <a:spLocks noGrp="1"/>
          </p:cNvSpPr>
          <p:nvPr>
            <p:ph type="ftr" sz="quarter" idx="3"/>
          </p:nvPr>
        </p:nvSpPr>
        <p:spPr>
          <a:xfrm>
            <a:off x="640080" y="6227064"/>
            <a:ext cx="7854696" cy="320040"/>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Based primarily on Construction Law (Carol J. Patterson, et al. eds., 2d ed., 2019, ABA Publishing) </a:t>
            </a:r>
          </a:p>
        </p:txBody>
      </p:sp>
      <p:sp>
        <p:nvSpPr>
          <p:cNvPr id="6" name="Slide Number Placeholder 5"/>
          <p:cNvSpPr>
            <a:spLocks noGrp="1"/>
          </p:cNvSpPr>
          <p:nvPr>
            <p:ph type="sldNum" sz="quarter" idx="4"/>
          </p:nvPr>
        </p:nvSpPr>
        <p:spPr>
          <a:xfrm>
            <a:off x="7808976" y="320040"/>
            <a:ext cx="6858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987D65A9-AF88-4E19-AB97-6229F1380A80}" type="slidenum">
              <a:rPr lang="en-US" smtClean="0"/>
              <a:t>‹#›</a:t>
            </a:fld>
            <a:endParaRPr lang="en-US"/>
          </a:p>
        </p:txBody>
      </p:sp>
    </p:spTree>
    <p:extLst>
      <p:ext uri="{BB962C8B-B14F-4D97-AF65-F5344CB8AC3E}">
        <p14:creationId xmlns:p14="http://schemas.microsoft.com/office/powerpoint/2010/main" val="97745109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hf sldNum="0" hdr="0" dt="0"/>
  <p:txStyles>
    <p:title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7667" y="3042087"/>
            <a:ext cx="6629400" cy="800101"/>
          </a:xfrm>
        </p:spPr>
        <p:txBody>
          <a:bodyPr>
            <a:normAutofit fontScale="90000"/>
          </a:bodyPr>
          <a:lstStyle/>
          <a:p>
            <a:r>
              <a:rPr lang="en-US" sz="4400" cap="small" dirty="0">
                <a:latin typeface="+mn-lt"/>
              </a:rPr>
              <a:t>Construction Law Practice</a:t>
            </a:r>
            <a:br>
              <a:rPr lang="en-US" sz="7500" cap="small" dirty="0">
                <a:latin typeface="+mn-lt"/>
              </a:rPr>
            </a:br>
            <a:endParaRPr lang="en-US" sz="7500" cap="small" dirty="0">
              <a:latin typeface="+mn-lt"/>
            </a:endParaRPr>
          </a:p>
        </p:txBody>
      </p:sp>
      <p:sp>
        <p:nvSpPr>
          <p:cNvPr id="3" name="Subtitle 2"/>
          <p:cNvSpPr>
            <a:spLocks noGrp="1"/>
          </p:cNvSpPr>
          <p:nvPr>
            <p:ph type="subTitle" idx="1"/>
          </p:nvPr>
        </p:nvSpPr>
        <p:spPr>
          <a:xfrm>
            <a:off x="1286933" y="3442138"/>
            <a:ext cx="6553200" cy="2068866"/>
          </a:xfrm>
        </p:spPr>
        <p:txBody>
          <a:bodyPr>
            <a:normAutofit/>
          </a:bodyPr>
          <a:lstStyle/>
          <a:p>
            <a:r>
              <a:rPr lang="en-US" dirty="0"/>
              <a:t>Prof. Carl </a:t>
            </a:r>
            <a:r>
              <a:rPr lang="en-US" dirty="0" err="1"/>
              <a:t>Circo</a:t>
            </a:r>
            <a:r>
              <a:rPr lang="en-US" dirty="0"/>
              <a:t>, Ben J. </a:t>
            </a:r>
            <a:r>
              <a:rPr lang="en-US" dirty="0" err="1"/>
              <a:t>Altheimer</a:t>
            </a:r>
            <a:r>
              <a:rPr lang="en-US" dirty="0"/>
              <a:t> Professor of Legal Advocacy</a:t>
            </a:r>
          </a:p>
          <a:p>
            <a:br>
              <a:rPr lang="en-US" dirty="0">
                <a:solidFill>
                  <a:schemeClr val="bg1"/>
                </a:solidFill>
              </a:rPr>
            </a:br>
            <a:r>
              <a:rPr lang="en-US" dirty="0">
                <a:solidFill>
                  <a:schemeClr val="bg1"/>
                </a:solidFill>
              </a:rPr>
              <a:t>Forum Text Class notes</a:t>
            </a:r>
          </a:p>
          <a:p>
            <a:endParaRPr lang="en-US" sz="1200" dirty="0"/>
          </a:p>
          <a:p>
            <a:r>
              <a:rPr lang="en-US" sz="1000" dirty="0"/>
              <a:t>Based primarily on Construction Law (Carol J. Patterson, et al. eds., 2d ed., 2019, ABA Publishing) </a:t>
            </a:r>
          </a:p>
          <a:p>
            <a:endParaRPr lang="en-US" sz="1200" dirty="0"/>
          </a:p>
          <a:p>
            <a:endParaRPr lang="en-US" dirty="0">
              <a:solidFill>
                <a:schemeClr val="tx1"/>
              </a:solidFill>
            </a:endParaRPr>
          </a:p>
        </p:txBody>
      </p:sp>
    </p:spTree>
    <p:extLst>
      <p:ext uri="{BB962C8B-B14F-4D97-AF65-F5344CB8AC3E}">
        <p14:creationId xmlns:p14="http://schemas.microsoft.com/office/powerpoint/2010/main" val="1488238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Perspectives Revisited-Subcontractors and Suppliers</a:t>
            </a:r>
          </a:p>
        </p:txBody>
      </p:sp>
      <p:sp>
        <p:nvSpPr>
          <p:cNvPr id="3" name="Content Placeholder 2"/>
          <p:cNvSpPr>
            <a:spLocks noGrp="1"/>
          </p:cNvSpPr>
          <p:nvPr>
            <p:ph idx="1"/>
          </p:nvPr>
        </p:nvSpPr>
        <p:spPr/>
        <p:txBody>
          <a:bodyPr>
            <a:normAutofit/>
          </a:bodyPr>
          <a:lstStyle/>
          <a:p>
            <a:r>
              <a:rPr lang="en-US" sz="2000" dirty="0"/>
              <a:t>Scope of work is paramount.</a:t>
            </a:r>
          </a:p>
          <a:p>
            <a:r>
              <a:rPr lang="en-US" sz="2000" dirty="0"/>
              <a:t>Risk management can be tricky at this level.</a:t>
            </a:r>
          </a:p>
          <a:p>
            <a:r>
              <a:rPr lang="en-US" sz="2000" dirty="0"/>
              <a:t>Subs have relatively little bargaining leverage.</a:t>
            </a:r>
          </a:p>
          <a:p>
            <a:r>
              <a:rPr lang="en-US" sz="2000" dirty="0"/>
              <a:t>Payment security is key.</a:t>
            </a:r>
          </a:p>
        </p:txBody>
      </p:sp>
      <p:sp>
        <p:nvSpPr>
          <p:cNvPr id="5" name="Footer Placeholder 4">
            <a:extLst>
              <a:ext uri="{FF2B5EF4-FFF2-40B4-BE49-F238E27FC236}">
                <a16:creationId xmlns:a16="http://schemas.microsoft.com/office/drawing/2014/main" id="{FB75F7AF-9FEC-8FE1-9279-F0A0C7243E43}"/>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49872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 continued</a:t>
            </a:r>
          </a:p>
        </p:txBody>
      </p:sp>
      <p:sp>
        <p:nvSpPr>
          <p:cNvPr id="3" name="Content Placeholder 2"/>
          <p:cNvSpPr>
            <a:spLocks noGrp="1"/>
          </p:cNvSpPr>
          <p:nvPr>
            <p:ph idx="1"/>
          </p:nvPr>
        </p:nvSpPr>
        <p:spPr>
          <a:xfrm>
            <a:off x="4267200" y="533400"/>
            <a:ext cx="4239897" cy="5518408"/>
          </a:xfrm>
        </p:spPr>
        <p:txBody>
          <a:bodyPr>
            <a:normAutofit fontScale="92500" lnSpcReduction="20000"/>
          </a:bodyPr>
          <a:lstStyle/>
          <a:p>
            <a:r>
              <a:rPr lang="en-US" sz="1700" dirty="0"/>
              <a:t>1. Proof of Actual Costs</a:t>
            </a:r>
          </a:p>
          <a:p>
            <a:endParaRPr lang="en-US" sz="1700" dirty="0"/>
          </a:p>
          <a:p>
            <a:r>
              <a:rPr lang="en-US" sz="1700" dirty="0"/>
              <a:t>a. In general—cost accounting on a construction project involves many moving parts, but C's records should show details on costs for activities specifically attributable to the project.</a:t>
            </a:r>
          </a:p>
          <a:p>
            <a:pPr lvl="1"/>
            <a:r>
              <a:rPr lang="en-US" sz="1500" dirty="0"/>
              <a:t>Some actual costs are relatively easy to show based on available records, as when a defect in the specifications requires C to tear out certain work and re-do it.</a:t>
            </a:r>
          </a:p>
          <a:p>
            <a:pPr lvl="1"/>
            <a:r>
              <a:rPr lang="en-US" sz="1500" dirty="0"/>
              <a:t>Items b.-e. below are generally more challenging to prove, with the difficulty typically increasing in the order listed.</a:t>
            </a:r>
          </a:p>
          <a:p>
            <a:r>
              <a:rPr lang="en-US" sz="1700" dirty="0"/>
              <a:t>b. Price increases for labor and materials.</a:t>
            </a:r>
          </a:p>
          <a:p>
            <a:r>
              <a:rPr lang="en-US" sz="1700" dirty="0"/>
              <a:t>c. Idle equipment and related costs.</a:t>
            </a:r>
          </a:p>
          <a:p>
            <a:r>
              <a:rPr lang="en-US" sz="1700" dirty="0"/>
              <a:t>d. Home Office Overhead (very complex—recall </a:t>
            </a:r>
            <a:r>
              <a:rPr lang="en-US" sz="1700" dirty="0" err="1"/>
              <a:t>Eichlay</a:t>
            </a:r>
            <a:r>
              <a:rPr lang="en-US" sz="1700" dirty="0"/>
              <a:t>).</a:t>
            </a:r>
          </a:p>
          <a:p>
            <a:r>
              <a:rPr lang="en-US" sz="1700" dirty="0"/>
              <a:t>e. Lost profits.</a:t>
            </a:r>
          </a:p>
          <a:p>
            <a:endParaRPr lang="en-US" dirty="0"/>
          </a:p>
        </p:txBody>
      </p:sp>
      <p:sp>
        <p:nvSpPr>
          <p:cNvPr id="5" name="Footer Placeholder 4">
            <a:extLst>
              <a:ext uri="{FF2B5EF4-FFF2-40B4-BE49-F238E27FC236}">
                <a16:creationId xmlns:a16="http://schemas.microsoft.com/office/drawing/2014/main" id="{D9AA9A62-D7C0-3C5B-3FAA-5B925436D2B8}"/>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75403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 continued</a:t>
            </a:r>
          </a:p>
        </p:txBody>
      </p:sp>
      <p:sp>
        <p:nvSpPr>
          <p:cNvPr id="3" name="Content Placeholder 2"/>
          <p:cNvSpPr>
            <a:spLocks noGrp="1"/>
          </p:cNvSpPr>
          <p:nvPr>
            <p:ph idx="1"/>
          </p:nvPr>
        </p:nvSpPr>
        <p:spPr>
          <a:xfrm>
            <a:off x="4267200" y="302429"/>
            <a:ext cx="4392297" cy="5899408"/>
          </a:xfrm>
        </p:spPr>
        <p:txBody>
          <a:bodyPr>
            <a:normAutofit fontScale="92500" lnSpcReduction="20000"/>
          </a:bodyPr>
          <a:lstStyle/>
          <a:p>
            <a:r>
              <a:rPr lang="en-US" dirty="0"/>
              <a:t>2. Methods of </a:t>
            </a:r>
            <a:r>
              <a:rPr lang="en-US" dirty="0">
                <a:solidFill>
                  <a:srgbClr val="FF0000"/>
                </a:solidFill>
              </a:rPr>
              <a:t>Estimating</a:t>
            </a:r>
            <a:r>
              <a:rPr lang="en-US" dirty="0"/>
              <a:t> Actual Damages (text offers only a taste).</a:t>
            </a:r>
          </a:p>
          <a:p>
            <a:r>
              <a:rPr lang="en-US" dirty="0"/>
              <a:t>a. Measured mile--using anticipated productivity based on C's "unaffected" performance on the specific project for comparison purposes—possible if there are reliable records on comparable "unaffected" work on the project.</a:t>
            </a:r>
          </a:p>
          <a:p>
            <a:r>
              <a:rPr lang="en-US" dirty="0"/>
              <a:t>b. Industry standards and studies--similar to measured mile, but using industry data rather than performance records on the specific project.</a:t>
            </a:r>
          </a:p>
          <a:p>
            <a:r>
              <a:rPr lang="en-US" dirty="0"/>
              <a:t>c. “Should-cost” estimates don’t use C's productivity on this job, but performance on similar jobs as a basis for an estimate.</a:t>
            </a:r>
          </a:p>
          <a:p>
            <a:r>
              <a:rPr lang="en-US" dirty="0"/>
              <a:t>d. Time and motion studies: an expert's estimate of how an event impacted C's actual costs. Conflicting expert testimony is likely because each expert is using more or less academic principles of cost estimating to calculate the effects of the event in question, which may be an owner-caused delay, owner interference, design defects, etc.</a:t>
            </a:r>
          </a:p>
          <a:p>
            <a:endParaRPr lang="en-US" dirty="0"/>
          </a:p>
        </p:txBody>
      </p:sp>
      <p:sp>
        <p:nvSpPr>
          <p:cNvPr id="5" name="Footer Placeholder 4">
            <a:extLst>
              <a:ext uri="{FF2B5EF4-FFF2-40B4-BE49-F238E27FC236}">
                <a16:creationId xmlns:a16="http://schemas.microsoft.com/office/drawing/2014/main" id="{E9617C35-8338-4C28-2228-88AA0DB05F1B}"/>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53524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 continued</a:t>
            </a:r>
          </a:p>
        </p:txBody>
      </p:sp>
      <p:sp>
        <p:nvSpPr>
          <p:cNvPr id="3" name="Content Placeholder 2"/>
          <p:cNvSpPr>
            <a:spLocks noGrp="1"/>
          </p:cNvSpPr>
          <p:nvPr>
            <p:ph idx="1"/>
          </p:nvPr>
        </p:nvSpPr>
        <p:spPr/>
        <p:txBody>
          <a:bodyPr>
            <a:normAutofit/>
          </a:bodyPr>
          <a:lstStyle/>
          <a:p>
            <a:r>
              <a:rPr lang="en-US" dirty="0"/>
              <a:t>B. Alternate Methods of Proving Damages</a:t>
            </a:r>
          </a:p>
          <a:p>
            <a:r>
              <a:rPr lang="en-US" dirty="0"/>
              <a:t>1. Total cost method—highly troubling to courts because this method assumes that the project would have been completed for the costs estimated in C's bid but for O's default or other circumstances for which O is responsible. </a:t>
            </a:r>
          </a:p>
          <a:p>
            <a:endParaRPr lang="en-US" dirty="0"/>
          </a:p>
        </p:txBody>
      </p:sp>
      <p:sp>
        <p:nvSpPr>
          <p:cNvPr id="5" name="Footer Placeholder 4">
            <a:extLst>
              <a:ext uri="{FF2B5EF4-FFF2-40B4-BE49-F238E27FC236}">
                <a16:creationId xmlns:a16="http://schemas.microsoft.com/office/drawing/2014/main" id="{EF8B62E3-35DA-4F47-F2B3-88C03D7A2212}"/>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71535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 continued</a:t>
            </a:r>
          </a:p>
        </p:txBody>
      </p:sp>
      <p:sp>
        <p:nvSpPr>
          <p:cNvPr id="3" name="Content Placeholder 2"/>
          <p:cNvSpPr>
            <a:spLocks noGrp="1"/>
          </p:cNvSpPr>
          <p:nvPr>
            <p:ph idx="1"/>
          </p:nvPr>
        </p:nvSpPr>
        <p:spPr/>
        <p:txBody>
          <a:bodyPr>
            <a:normAutofit fontScale="85000" lnSpcReduction="20000"/>
          </a:bodyPr>
          <a:lstStyle/>
          <a:p>
            <a:r>
              <a:rPr lang="en-US" sz="2500" dirty="0"/>
              <a:t>2. Modified Total Cost Method:</a:t>
            </a:r>
          </a:p>
          <a:p>
            <a:r>
              <a:rPr lang="en-US" sz="2500" dirty="0"/>
              <a:t>Less objectionable because it recognizes that C must make adjustments to account for shortcomings of the original bid and factors for which C must bear the risk.  </a:t>
            </a:r>
          </a:p>
          <a:p>
            <a:r>
              <a:rPr lang="en-US" sz="2500" dirty="0"/>
              <a:t>The method still involves much guesswork, for example:</a:t>
            </a:r>
          </a:p>
          <a:p>
            <a:pPr lvl="1"/>
            <a:r>
              <a:rPr lang="en-US" sz="2100" dirty="0"/>
              <a:t>Correcting C's bid to make it reasonable; </a:t>
            </a:r>
          </a:p>
          <a:p>
            <a:pPr lvl="1"/>
            <a:r>
              <a:rPr lang="en-US" sz="2100" dirty="0"/>
              <a:t>Adjusting for C's inefficiencies and for any additional costs attributable to C's fault.</a:t>
            </a:r>
            <a:endParaRPr lang="en-US" sz="2500" dirty="0"/>
          </a:p>
          <a:p>
            <a:endParaRPr lang="en-US" dirty="0"/>
          </a:p>
        </p:txBody>
      </p:sp>
      <p:sp>
        <p:nvSpPr>
          <p:cNvPr id="5" name="Footer Placeholder 4">
            <a:extLst>
              <a:ext uri="{FF2B5EF4-FFF2-40B4-BE49-F238E27FC236}">
                <a16:creationId xmlns:a16="http://schemas.microsoft.com/office/drawing/2014/main" id="{23972527-4844-5980-C3A9-CF6B96503157}"/>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1928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 continued</a:t>
            </a:r>
          </a:p>
        </p:txBody>
      </p:sp>
      <p:sp>
        <p:nvSpPr>
          <p:cNvPr id="3" name="Content Placeholder 2"/>
          <p:cNvSpPr>
            <a:spLocks noGrp="1"/>
          </p:cNvSpPr>
          <p:nvPr>
            <p:ph idx="1"/>
          </p:nvPr>
        </p:nvSpPr>
        <p:spPr/>
        <p:txBody>
          <a:bodyPr>
            <a:normAutofit fontScale="77500" lnSpcReduction="20000"/>
          </a:bodyPr>
          <a:lstStyle/>
          <a:p>
            <a:r>
              <a:rPr lang="en-US" sz="2500" dirty="0"/>
              <a:t>3. Jury-verdict method:</a:t>
            </a:r>
          </a:p>
          <a:p>
            <a:pPr lvl="1"/>
            <a:r>
              <a:rPr lang="en-US" sz="2100" dirty="0"/>
              <a:t>More or less punts the damage calculation to the finder of fact and simply requires "sufficient" evidence to support the result as an estimate;</a:t>
            </a:r>
          </a:p>
          <a:p>
            <a:pPr lvl="1"/>
            <a:r>
              <a:rPr lang="en-US" sz="2100" dirty="0"/>
              <a:t>The justification for this method is that if C proves that it incurred extra costs due to an event for which O is responsible under the contract, it would be unfair to deny recovery where it is not feasible to prove with precision the actual damages--it is better to allow the fact finder to estimate the damages based on minimal evidence than to deny C all recovery because of the difficulty of proving actual damages.</a:t>
            </a:r>
          </a:p>
          <a:p>
            <a:endParaRPr lang="en-US" dirty="0"/>
          </a:p>
        </p:txBody>
      </p:sp>
      <p:sp>
        <p:nvSpPr>
          <p:cNvPr id="5" name="Footer Placeholder 4">
            <a:extLst>
              <a:ext uri="{FF2B5EF4-FFF2-40B4-BE49-F238E27FC236}">
                <a16:creationId xmlns:a16="http://schemas.microsoft.com/office/drawing/2014/main" id="{C6E40DD8-9985-DA6E-80DA-AC76A27A7B0A}"/>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85537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 continued</a:t>
            </a:r>
          </a:p>
        </p:txBody>
      </p:sp>
      <p:sp>
        <p:nvSpPr>
          <p:cNvPr id="3" name="Content Placeholder 2"/>
          <p:cNvSpPr>
            <a:spLocks noGrp="1"/>
          </p:cNvSpPr>
          <p:nvPr>
            <p:ph idx="1"/>
          </p:nvPr>
        </p:nvSpPr>
        <p:spPr/>
        <p:txBody>
          <a:bodyPr>
            <a:normAutofit fontScale="25000" lnSpcReduction="20000"/>
          </a:bodyPr>
          <a:lstStyle/>
          <a:p>
            <a:r>
              <a:rPr lang="en-US" sz="6400" dirty="0"/>
              <a:t>Mitigation of Damages</a:t>
            </a:r>
          </a:p>
          <a:p>
            <a:r>
              <a:rPr lang="en-US" sz="6400" dirty="0"/>
              <a:t>Aside from the general principle that requires the non-breaching party to attempt to mitigate damages, this section considers two distinct principles that we have encountered before (and that are not precisely mitigation in the classic sense):</a:t>
            </a:r>
          </a:p>
          <a:p>
            <a:pPr lvl="1"/>
            <a:r>
              <a:rPr lang="en-US" sz="5600" dirty="0"/>
              <a:t>Economic waste as limit on recovery of loss-of-bargain damages</a:t>
            </a:r>
          </a:p>
          <a:p>
            <a:pPr lvl="1"/>
            <a:r>
              <a:rPr lang="en-US" sz="5600" dirty="0"/>
              <a:t>Betterment--which typically limits O's recovery where a breach </a:t>
            </a:r>
            <a:br>
              <a:rPr lang="en-US" sz="5600" dirty="0"/>
            </a:br>
            <a:r>
              <a:rPr lang="en-US" sz="5600" dirty="0"/>
              <a:t>(especially by a design professional) is corrected at least in part by giving O what it should have paid for in the first place.  For example, where defective materials initially furnished at a low price must be removed to be replaced with non-defective materials that are more costly.  The betterment argument may say that O should not have to pay for the removal of the defective materials but should have to pay for the incremental cost of the higher quality materials over the costs of the original materials.</a:t>
            </a:r>
          </a:p>
          <a:p>
            <a:endParaRPr lang="en-US" dirty="0"/>
          </a:p>
        </p:txBody>
      </p:sp>
      <p:sp>
        <p:nvSpPr>
          <p:cNvPr id="5" name="Footer Placeholder 4">
            <a:extLst>
              <a:ext uri="{FF2B5EF4-FFF2-40B4-BE49-F238E27FC236}">
                <a16:creationId xmlns:a16="http://schemas.microsoft.com/office/drawing/2014/main" id="{9387076D-CFC2-4336-B8C1-432540C7A031}"/>
              </a:ext>
            </a:extLst>
          </p:cNvPr>
          <p:cNvSpPr>
            <a:spLocks noGrp="1"/>
          </p:cNvSpPr>
          <p:nvPr>
            <p:ph type="ftr" sz="quarter" idx="11"/>
          </p:nvPr>
        </p:nvSpPr>
        <p:spPr>
          <a:xfrm>
            <a:off x="-1645770" y="6400800"/>
            <a:ext cx="7854696" cy="320040"/>
          </a:xfrm>
        </p:spPr>
        <p:txBody>
          <a:bodyPr/>
          <a:lstStyle/>
          <a:p>
            <a:r>
              <a:rPr lang="en-US" dirty="0"/>
              <a:t>Based primarily on Construction Law (Carol J. Patterson, et al. eds., 2d ed., 2019, ABA Publishing) </a:t>
            </a:r>
          </a:p>
        </p:txBody>
      </p:sp>
    </p:spTree>
    <p:extLst>
      <p:ext uri="{BB962C8B-B14F-4D97-AF65-F5344CB8AC3E}">
        <p14:creationId xmlns:p14="http://schemas.microsoft.com/office/powerpoint/2010/main" val="38804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 continued</a:t>
            </a:r>
          </a:p>
        </p:txBody>
      </p:sp>
      <p:sp>
        <p:nvSpPr>
          <p:cNvPr id="3" name="Content Placeholder 2"/>
          <p:cNvSpPr>
            <a:spLocks noGrp="1"/>
          </p:cNvSpPr>
          <p:nvPr>
            <p:ph idx="1"/>
          </p:nvPr>
        </p:nvSpPr>
        <p:spPr/>
        <p:txBody>
          <a:bodyPr>
            <a:normAutofit lnSpcReduction="10000"/>
          </a:bodyPr>
          <a:lstStyle/>
          <a:p>
            <a:r>
              <a:rPr lang="en-US" dirty="0"/>
              <a:t>Contractual and Other Limitations on Liability</a:t>
            </a:r>
          </a:p>
          <a:p>
            <a:endParaRPr lang="en-US" dirty="0"/>
          </a:p>
          <a:p>
            <a:r>
              <a:rPr lang="en-US" dirty="0"/>
              <a:t>As a general matter, courts tend to enforce contractual limits on damages when bargained for between commercial parties, although enforceability may be limited by concepts of reasonableness or conscionability.</a:t>
            </a:r>
          </a:p>
          <a:p>
            <a:endParaRPr lang="en-US" dirty="0"/>
          </a:p>
          <a:p>
            <a:r>
              <a:rPr lang="en-US" dirty="0"/>
              <a:t>Indemnification clauses, however, are often subject to judicial and statutory limits on enforceability, especially when one party is being indemnified against its own </a:t>
            </a:r>
            <a:br>
              <a:rPr lang="en-US" dirty="0"/>
            </a:br>
            <a:r>
              <a:rPr lang="en-US" dirty="0"/>
              <a:t>negligence.</a:t>
            </a:r>
          </a:p>
          <a:p>
            <a:endParaRPr lang="en-US" dirty="0"/>
          </a:p>
        </p:txBody>
      </p:sp>
      <p:sp>
        <p:nvSpPr>
          <p:cNvPr id="5" name="Footer Placeholder 4">
            <a:extLst>
              <a:ext uri="{FF2B5EF4-FFF2-40B4-BE49-F238E27FC236}">
                <a16:creationId xmlns:a16="http://schemas.microsoft.com/office/drawing/2014/main" id="{080DC2C3-FBD6-CD52-8AD3-022232947120}"/>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24617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 continued</a:t>
            </a:r>
          </a:p>
        </p:txBody>
      </p:sp>
      <p:sp>
        <p:nvSpPr>
          <p:cNvPr id="3" name="Content Placeholder 2"/>
          <p:cNvSpPr>
            <a:spLocks noGrp="1"/>
          </p:cNvSpPr>
          <p:nvPr>
            <p:ph idx="1"/>
          </p:nvPr>
        </p:nvSpPr>
        <p:spPr/>
        <p:txBody>
          <a:bodyPr>
            <a:normAutofit/>
          </a:bodyPr>
          <a:lstStyle/>
          <a:p>
            <a:r>
              <a:rPr lang="en-US" dirty="0"/>
              <a:t>Note first that a clause limiting liability is different from an indemnity.</a:t>
            </a:r>
          </a:p>
          <a:p>
            <a:pPr lvl="1"/>
            <a:r>
              <a:rPr lang="en-US" dirty="0"/>
              <a:t>Contractual limits on liability are generally enforceable.</a:t>
            </a:r>
          </a:p>
          <a:p>
            <a:pPr lvl="1"/>
            <a:r>
              <a:rPr lang="en-US" dirty="0"/>
              <a:t>A contractual limitation on a contractor’s liability does not provide that the project owner must pay for any damages for which the contractor becomes liable, but only that the contractor’s liability to the owner can never exceed the contractual limit.</a:t>
            </a:r>
          </a:p>
          <a:p>
            <a:pPr lvl="1"/>
            <a:r>
              <a:rPr lang="en-US" dirty="0"/>
              <a:t>In a practical sense: indemnity provisions generally obligate one party to pay for damages that a second party causes to a third party; contractual liability limits generally restrict the amount that one contracting party can recover from the other.</a:t>
            </a:r>
          </a:p>
          <a:p>
            <a:endParaRPr lang="en-US" dirty="0"/>
          </a:p>
        </p:txBody>
      </p:sp>
      <p:sp>
        <p:nvSpPr>
          <p:cNvPr id="5" name="Footer Placeholder 4">
            <a:extLst>
              <a:ext uri="{FF2B5EF4-FFF2-40B4-BE49-F238E27FC236}">
                <a16:creationId xmlns:a16="http://schemas.microsoft.com/office/drawing/2014/main" id="{396DE10C-5469-CB2B-9722-85C145AB9935}"/>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59875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 continued</a:t>
            </a:r>
          </a:p>
        </p:txBody>
      </p:sp>
      <p:sp>
        <p:nvSpPr>
          <p:cNvPr id="3" name="Content Placeholder 2"/>
          <p:cNvSpPr>
            <a:spLocks noGrp="1"/>
          </p:cNvSpPr>
          <p:nvPr>
            <p:ph idx="1"/>
          </p:nvPr>
        </p:nvSpPr>
        <p:spPr>
          <a:xfrm>
            <a:off x="4176269" y="457200"/>
            <a:ext cx="4967731" cy="5705332"/>
          </a:xfrm>
        </p:spPr>
        <p:txBody>
          <a:bodyPr/>
          <a:lstStyle/>
          <a:p>
            <a:r>
              <a:rPr lang="en-US" sz="1800" dirty="0"/>
              <a:t>Two other kinds of contractual limitations on liability </a:t>
            </a:r>
            <a:br>
              <a:rPr lang="en-US" sz="1800" dirty="0"/>
            </a:br>
            <a:r>
              <a:rPr lang="en-US" sz="1800" dirty="0"/>
              <a:t>noted at the end of the chapter:</a:t>
            </a:r>
          </a:p>
          <a:p>
            <a:endParaRPr lang="en-US" sz="1800" dirty="0"/>
          </a:p>
          <a:p>
            <a:pPr lvl="1"/>
            <a:r>
              <a:rPr lang="en-US" sz="1600" dirty="0"/>
              <a:t>B. Waivers of Consequential/Incidental Damages</a:t>
            </a:r>
          </a:p>
          <a:p>
            <a:endParaRPr lang="en-US" sz="1800" dirty="0"/>
          </a:p>
          <a:p>
            <a:pPr lvl="1"/>
            <a:r>
              <a:rPr lang="en-US" sz="1600" dirty="0"/>
              <a:t>C. No Damages for Delay</a:t>
            </a:r>
          </a:p>
          <a:p>
            <a:endParaRPr lang="en-US" dirty="0"/>
          </a:p>
        </p:txBody>
      </p:sp>
      <p:sp>
        <p:nvSpPr>
          <p:cNvPr id="5" name="Footer Placeholder 4">
            <a:extLst>
              <a:ext uri="{FF2B5EF4-FFF2-40B4-BE49-F238E27FC236}">
                <a16:creationId xmlns:a16="http://schemas.microsoft.com/office/drawing/2014/main" id="{1FD706DF-5027-8A82-7D2F-AC4879F1E509}"/>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46150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39DC-C52C-40F2-B962-8D72CC9B9F19}"/>
              </a:ext>
            </a:extLst>
          </p:cNvPr>
          <p:cNvSpPr>
            <a:spLocks noGrp="1"/>
          </p:cNvSpPr>
          <p:nvPr>
            <p:ph type="title"/>
          </p:nvPr>
        </p:nvSpPr>
        <p:spPr/>
        <p:txBody>
          <a:bodyPr>
            <a:normAutofit/>
          </a:bodyPr>
          <a:lstStyle/>
          <a:p>
            <a:r>
              <a:rPr lang="en-US" dirty="0"/>
              <a:t>Public Construction Contracting </a:t>
            </a:r>
            <a:r>
              <a:rPr lang="en-US" sz="2000" dirty="0"/>
              <a:t>(chapter 23 highlights)</a:t>
            </a:r>
            <a:endParaRPr lang="en-US" dirty="0"/>
          </a:p>
        </p:txBody>
      </p:sp>
      <p:sp>
        <p:nvSpPr>
          <p:cNvPr id="3" name="Content Placeholder 2">
            <a:extLst>
              <a:ext uri="{FF2B5EF4-FFF2-40B4-BE49-F238E27FC236}">
                <a16:creationId xmlns:a16="http://schemas.microsoft.com/office/drawing/2014/main" id="{040EE4C3-F12D-4D05-86E0-B2A5775845AE}"/>
              </a:ext>
            </a:extLst>
          </p:cNvPr>
          <p:cNvSpPr>
            <a:spLocks noGrp="1"/>
          </p:cNvSpPr>
          <p:nvPr>
            <p:ph idx="1"/>
          </p:nvPr>
        </p:nvSpPr>
        <p:spPr>
          <a:xfrm>
            <a:off x="3854535" y="457200"/>
            <a:ext cx="5195740" cy="5745163"/>
          </a:xfrm>
        </p:spPr>
        <p:txBody>
          <a:bodyPr>
            <a:normAutofit fontScale="85000" lnSpcReduction="20000"/>
          </a:bodyPr>
          <a:lstStyle/>
          <a:p>
            <a:r>
              <a:rPr lang="en-US" dirty="0"/>
              <a:t>Statutes and regulations are dominant factors for public projects (e.g. FAR).</a:t>
            </a:r>
          </a:p>
          <a:p>
            <a:r>
              <a:rPr lang="en-US" dirty="0"/>
              <a:t>Criminal Law and Fraud—especially the federal False Claims Act.</a:t>
            </a:r>
          </a:p>
          <a:p>
            <a:r>
              <a:rPr lang="en-US" dirty="0"/>
              <a:t>Sovereign Immunity (especially powerful for Arkansas state agencies)</a:t>
            </a:r>
          </a:p>
          <a:p>
            <a:r>
              <a:rPr lang="en-US" dirty="0"/>
              <a:t>Sovereign Acts—special protection if a private party complains about a governmental act that is general (not aimed at a contractor, for example).</a:t>
            </a:r>
          </a:p>
          <a:p>
            <a:r>
              <a:rPr lang="en-US" dirty="0"/>
              <a:t>Actual authority rather than apparent authority—especially important under federal contract law.</a:t>
            </a:r>
          </a:p>
          <a:p>
            <a:r>
              <a:rPr lang="en-US" dirty="0"/>
              <a:t>Socioeconomic Requirements—e.g., prevailing wage laws, mandated use of domestic preferences, small &amp; disadvantaged business entity protections.</a:t>
            </a:r>
          </a:p>
          <a:p>
            <a:r>
              <a:rPr lang="en-US" dirty="0"/>
              <a:t>Protests—challenges by disappointed bidders are subject to statutes and rules focused more on protecting competition and the public purse than on protecting bidders per se.</a:t>
            </a:r>
          </a:p>
          <a:p>
            <a:r>
              <a:rPr lang="en-US" dirty="0"/>
              <a:t>Disputes (and contract claims of all kinds) are subject to special rules and procedures.</a:t>
            </a:r>
          </a:p>
          <a:p>
            <a:r>
              <a:rPr lang="en-US" dirty="0"/>
              <a:t>The chapter focuses on federal contract laws, but every state has its on public works statutes and regulations.</a:t>
            </a:r>
          </a:p>
        </p:txBody>
      </p:sp>
      <p:sp>
        <p:nvSpPr>
          <p:cNvPr id="5" name="Footer Placeholder 4">
            <a:extLst>
              <a:ext uri="{FF2B5EF4-FFF2-40B4-BE49-F238E27FC236}">
                <a16:creationId xmlns:a16="http://schemas.microsoft.com/office/drawing/2014/main" id="{15B164C7-1127-9856-6C81-4BDE43D6E408}"/>
              </a:ext>
            </a:extLst>
          </p:cNvPr>
          <p:cNvSpPr>
            <a:spLocks noGrp="1"/>
          </p:cNvSpPr>
          <p:nvPr>
            <p:ph type="ftr" sz="quarter" idx="11"/>
          </p:nvPr>
        </p:nvSpPr>
        <p:spPr>
          <a:xfrm>
            <a:off x="-1828800" y="6469380"/>
            <a:ext cx="7854696" cy="320040"/>
          </a:xfrm>
        </p:spPr>
        <p:txBody>
          <a:bodyPr/>
          <a:lstStyle/>
          <a:p>
            <a:r>
              <a:rPr lang="en-US" dirty="0"/>
              <a:t>Based primarily on Construction Law (Carol J. Patterson, et al. eds., 2d ed., 2019, ABA Publishing) </a:t>
            </a:r>
          </a:p>
        </p:txBody>
      </p:sp>
    </p:spTree>
    <p:extLst>
      <p:ext uri="{BB962C8B-B14F-4D97-AF65-F5344CB8AC3E}">
        <p14:creationId xmlns:p14="http://schemas.microsoft.com/office/powerpoint/2010/main" val="263270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Perspectives Revisited-Design Professional</a:t>
            </a:r>
          </a:p>
        </p:txBody>
      </p:sp>
      <p:sp>
        <p:nvSpPr>
          <p:cNvPr id="3" name="Content Placeholder 2"/>
          <p:cNvSpPr>
            <a:spLocks noGrp="1"/>
          </p:cNvSpPr>
          <p:nvPr>
            <p:ph idx="1"/>
          </p:nvPr>
        </p:nvSpPr>
        <p:spPr/>
        <p:txBody>
          <a:bodyPr>
            <a:normAutofit/>
          </a:bodyPr>
          <a:lstStyle/>
          <a:p>
            <a:r>
              <a:rPr lang="en-US" sz="2000" dirty="0"/>
              <a:t>The scope of services must be well defined.</a:t>
            </a:r>
          </a:p>
          <a:p>
            <a:r>
              <a:rPr lang="en-US" sz="2000" dirty="0"/>
              <a:t>Professional interests often include:</a:t>
            </a:r>
          </a:p>
          <a:p>
            <a:pPr lvl="1"/>
            <a:r>
              <a:rPr lang="en-US" sz="1800" dirty="0"/>
              <a:t>Professional prerogatives; and</a:t>
            </a:r>
          </a:p>
          <a:p>
            <a:pPr lvl="1"/>
            <a:r>
              <a:rPr lang="en-US" sz="1800" dirty="0"/>
              <a:t>Intellectual property rights.</a:t>
            </a:r>
          </a:p>
          <a:p>
            <a:r>
              <a:rPr lang="en-US" sz="2000" dirty="0"/>
              <a:t>Relationships with other participants are complex.</a:t>
            </a:r>
          </a:p>
          <a:p>
            <a:r>
              <a:rPr lang="en-US" sz="2000" dirty="0"/>
              <a:t>Professional liability risks are significant.</a:t>
            </a:r>
          </a:p>
        </p:txBody>
      </p:sp>
      <p:sp>
        <p:nvSpPr>
          <p:cNvPr id="5" name="Footer Placeholder 4">
            <a:extLst>
              <a:ext uri="{FF2B5EF4-FFF2-40B4-BE49-F238E27FC236}">
                <a16:creationId xmlns:a16="http://schemas.microsoft.com/office/drawing/2014/main" id="{BCFED504-B095-2175-D209-A54853C375A9}"/>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47874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8237-CD0E-4B30-B8BD-F3488DF15B43}"/>
              </a:ext>
            </a:extLst>
          </p:cNvPr>
          <p:cNvSpPr>
            <a:spLocks noGrp="1"/>
          </p:cNvSpPr>
          <p:nvPr>
            <p:ph type="title"/>
          </p:nvPr>
        </p:nvSpPr>
        <p:spPr/>
        <p:txBody>
          <a:bodyPr>
            <a:normAutofit/>
          </a:bodyPr>
          <a:lstStyle/>
          <a:p>
            <a:r>
              <a:rPr lang="en-US" dirty="0"/>
              <a:t>Technological advances</a:t>
            </a:r>
            <a:br>
              <a:rPr lang="en-US" dirty="0"/>
            </a:br>
            <a:br>
              <a:rPr lang="en-US" dirty="0"/>
            </a:br>
            <a:r>
              <a:rPr lang="en-US" sz="2200" dirty="0"/>
              <a:t>Chapter 24 highlights</a:t>
            </a:r>
          </a:p>
        </p:txBody>
      </p:sp>
      <p:sp>
        <p:nvSpPr>
          <p:cNvPr id="3" name="Content Placeholder 2">
            <a:extLst>
              <a:ext uri="{FF2B5EF4-FFF2-40B4-BE49-F238E27FC236}">
                <a16:creationId xmlns:a16="http://schemas.microsoft.com/office/drawing/2014/main" id="{4F2A872B-0A67-43A2-88E9-7126DD07FBC5}"/>
              </a:ext>
            </a:extLst>
          </p:cNvPr>
          <p:cNvSpPr>
            <a:spLocks noGrp="1"/>
          </p:cNvSpPr>
          <p:nvPr>
            <p:ph idx="1"/>
          </p:nvPr>
        </p:nvSpPr>
        <p:spPr/>
        <p:txBody>
          <a:bodyPr/>
          <a:lstStyle/>
          <a:p>
            <a:r>
              <a:rPr lang="en-US" dirty="0"/>
              <a:t>Technological advances and alternative project delivery systems come and go in the history of construction, but a few developments transform the industry. </a:t>
            </a:r>
          </a:p>
          <a:p>
            <a:r>
              <a:rPr lang="en-US" dirty="0"/>
              <a:t>And some even fundamentally change construction law or contracting practices.</a:t>
            </a:r>
          </a:p>
          <a:p>
            <a:r>
              <a:rPr lang="en-US" dirty="0"/>
              <a:t>Our focus is on Building Information Modeling.</a:t>
            </a:r>
          </a:p>
          <a:p>
            <a:r>
              <a:rPr lang="en-US" dirty="0"/>
              <a:t>What is transformative about BIM? In a word, collaboration.</a:t>
            </a:r>
          </a:p>
          <a:p>
            <a:endParaRPr lang="en-US" dirty="0"/>
          </a:p>
        </p:txBody>
      </p:sp>
      <p:sp>
        <p:nvSpPr>
          <p:cNvPr id="5" name="Footer Placeholder 4">
            <a:extLst>
              <a:ext uri="{FF2B5EF4-FFF2-40B4-BE49-F238E27FC236}">
                <a16:creationId xmlns:a16="http://schemas.microsoft.com/office/drawing/2014/main" id="{E82E4086-5DB3-A983-B71F-F83A4CEDDE32}"/>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97775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t>
            </a:r>
            <a:r>
              <a:rPr lang="en-US" dirty="0" err="1"/>
              <a:t>bim</a:t>
            </a:r>
            <a:r>
              <a:rPr lang="en-US" dirty="0"/>
              <a:t>?</a:t>
            </a:r>
          </a:p>
        </p:txBody>
      </p:sp>
      <p:sp>
        <p:nvSpPr>
          <p:cNvPr id="3" name="Content Placeholder 2"/>
          <p:cNvSpPr>
            <a:spLocks noGrp="1"/>
          </p:cNvSpPr>
          <p:nvPr>
            <p:ph idx="1"/>
          </p:nvPr>
        </p:nvSpPr>
        <p:spPr/>
        <p:txBody>
          <a:bodyPr/>
          <a:lstStyle/>
          <a:p>
            <a:r>
              <a:rPr lang="en-US" dirty="0"/>
              <a:t>BIM (building information modeling) is an advanced digital design technology that allows a project to be built virtually, inside the computer model.</a:t>
            </a:r>
          </a:p>
          <a:p>
            <a:r>
              <a:rPr lang="en-US" dirty="0"/>
              <a:t>BIM does not merely depict the project; it simulates it.</a:t>
            </a:r>
          </a:p>
          <a:p>
            <a:r>
              <a:rPr lang="en-US" dirty="0"/>
              <a:t>BIM uses “intelligent” or “data-rich” objects that allow multiple participants to work with the model throughout the design and construction process.</a:t>
            </a:r>
          </a:p>
          <a:p>
            <a:r>
              <a:rPr lang="en-US" dirty="0"/>
              <a:t>BIM facilitates collaboration among multiple designers, the contractor, subcontractors, suppliers, fabricators, and manufacturers.</a:t>
            </a:r>
          </a:p>
        </p:txBody>
      </p:sp>
      <p:sp>
        <p:nvSpPr>
          <p:cNvPr id="5" name="Footer Placeholder 4">
            <a:extLst>
              <a:ext uri="{FF2B5EF4-FFF2-40B4-BE49-F238E27FC236}">
                <a16:creationId xmlns:a16="http://schemas.microsoft.com/office/drawing/2014/main" id="{1F511CBD-136B-671C-F03E-A5E4F91398EA}"/>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91125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is </a:t>
            </a:r>
            <a:r>
              <a:rPr lang="en-US" dirty="0" err="1"/>
              <a:t>bim</a:t>
            </a:r>
            <a:r>
              <a:rPr lang="en-US" dirty="0"/>
              <a:t> transformative?</a:t>
            </a:r>
          </a:p>
        </p:txBody>
      </p:sp>
      <p:sp>
        <p:nvSpPr>
          <p:cNvPr id="3" name="Content Placeholder 2"/>
          <p:cNvSpPr>
            <a:spLocks noGrp="1"/>
          </p:cNvSpPr>
          <p:nvPr>
            <p:ph idx="1"/>
          </p:nvPr>
        </p:nvSpPr>
        <p:spPr/>
        <p:txBody>
          <a:bodyPr>
            <a:normAutofit fontScale="92500" lnSpcReduction="10000"/>
          </a:bodyPr>
          <a:lstStyle/>
          <a:p>
            <a:r>
              <a:rPr lang="en-US" dirty="0"/>
              <a:t>With BIM technology, each building component in the computer model knows how it affects the project as a whole and how it relates to the other components. </a:t>
            </a:r>
          </a:p>
          <a:p>
            <a:r>
              <a:rPr lang="en-US" dirty="0"/>
              <a:t>BIM simplifies design conflict and constructability review and allows details of specialty designs and material and equipment characteristics to be integrated into a comprehensive, digital design.</a:t>
            </a:r>
          </a:p>
          <a:p>
            <a:r>
              <a:rPr lang="en-US" dirty="0"/>
              <a:t>Example: a wall shown on a traditional drawing or in CADD merely represents the intended wall; a wall in a building information model is a virtual version of the wall.</a:t>
            </a:r>
          </a:p>
          <a:p>
            <a:r>
              <a:rPr lang="en-US" dirty="0"/>
              <a:t>Another example: BIM can advance sustainability and life cycle cost analysis.</a:t>
            </a:r>
          </a:p>
          <a:p>
            <a:r>
              <a:rPr lang="en-US" dirty="0"/>
              <a:t>BIM can also include scheduling and cost data.</a:t>
            </a:r>
          </a:p>
        </p:txBody>
      </p:sp>
      <p:sp>
        <p:nvSpPr>
          <p:cNvPr id="5" name="Footer Placeholder 4">
            <a:extLst>
              <a:ext uri="{FF2B5EF4-FFF2-40B4-BE49-F238E27FC236}">
                <a16:creationId xmlns:a16="http://schemas.microsoft.com/office/drawing/2014/main" id="{B1C2533B-DAA8-2C4A-D2FF-934961FC576D}"/>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207438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BIM fosters collaboration</a:t>
            </a:r>
          </a:p>
        </p:txBody>
      </p:sp>
      <p:sp>
        <p:nvSpPr>
          <p:cNvPr id="3" name="Content Placeholder 2"/>
          <p:cNvSpPr>
            <a:spLocks noGrp="1"/>
          </p:cNvSpPr>
          <p:nvPr>
            <p:ph idx="1"/>
          </p:nvPr>
        </p:nvSpPr>
        <p:spPr/>
        <p:txBody>
          <a:bodyPr/>
          <a:lstStyle/>
          <a:p>
            <a:r>
              <a:rPr lang="en-US" dirty="0"/>
              <a:t>BIM technology allows unprecedented capacity for project participants to work together through the model.</a:t>
            </a:r>
          </a:p>
          <a:p>
            <a:r>
              <a:rPr lang="en-US" dirty="0"/>
              <a:t>If they agree to share a single model, many different project participants can input changes and other data into the model in an iterative process.</a:t>
            </a:r>
          </a:p>
          <a:p>
            <a:pPr marL="0" indent="0">
              <a:buNone/>
            </a:pPr>
            <a:endParaRPr lang="en-US" dirty="0"/>
          </a:p>
        </p:txBody>
      </p:sp>
      <p:sp>
        <p:nvSpPr>
          <p:cNvPr id="5" name="Footer Placeholder 4">
            <a:extLst>
              <a:ext uri="{FF2B5EF4-FFF2-40B4-BE49-F238E27FC236}">
                <a16:creationId xmlns:a16="http://schemas.microsoft.com/office/drawing/2014/main" id="{5C2C8A1E-CB41-3682-EBBC-121F338DE550}"/>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1061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EBCAF-AE08-4373-A493-2D65A4B98609}"/>
              </a:ext>
            </a:extLst>
          </p:cNvPr>
          <p:cNvSpPr>
            <a:spLocks noGrp="1"/>
          </p:cNvSpPr>
          <p:nvPr>
            <p:ph type="title"/>
          </p:nvPr>
        </p:nvSpPr>
        <p:spPr/>
        <p:txBody>
          <a:bodyPr>
            <a:normAutofit/>
          </a:bodyPr>
          <a:lstStyle/>
          <a:p>
            <a:r>
              <a:rPr lang="en-US" dirty="0" err="1"/>
              <a:t>Bim</a:t>
            </a:r>
            <a:r>
              <a:rPr lang="en-US" dirty="0"/>
              <a:t> &amp; construction law practice</a:t>
            </a:r>
          </a:p>
        </p:txBody>
      </p:sp>
      <p:sp>
        <p:nvSpPr>
          <p:cNvPr id="3" name="Content Placeholder 2">
            <a:extLst>
              <a:ext uri="{FF2B5EF4-FFF2-40B4-BE49-F238E27FC236}">
                <a16:creationId xmlns:a16="http://schemas.microsoft.com/office/drawing/2014/main" id="{A2397568-BF16-42CC-A34B-CAD24AFC88B0}"/>
              </a:ext>
            </a:extLst>
          </p:cNvPr>
          <p:cNvSpPr>
            <a:spLocks noGrp="1"/>
          </p:cNvSpPr>
          <p:nvPr>
            <p:ph idx="1"/>
          </p:nvPr>
        </p:nvSpPr>
        <p:spPr>
          <a:xfrm>
            <a:off x="4191000" y="228600"/>
            <a:ext cx="4572000" cy="6019800"/>
          </a:xfrm>
        </p:spPr>
        <p:txBody>
          <a:bodyPr>
            <a:normAutofit lnSpcReduction="10000"/>
          </a:bodyPr>
          <a:lstStyle/>
          <a:p>
            <a:r>
              <a:rPr lang="en-US" dirty="0"/>
              <a:t>Contracts for projects using BIM should include special BIM protocols, addressing such matters as:</a:t>
            </a:r>
          </a:p>
          <a:p>
            <a:pPr lvl="1"/>
            <a:r>
              <a:rPr lang="en-US" dirty="0"/>
              <a:t>Who controls the model.</a:t>
            </a:r>
          </a:p>
          <a:p>
            <a:pPr lvl="1"/>
            <a:r>
              <a:rPr lang="en-US" dirty="0"/>
              <a:t>Who can change the model.</a:t>
            </a:r>
          </a:p>
          <a:p>
            <a:pPr lvl="1"/>
            <a:r>
              <a:rPr lang="en-US" dirty="0"/>
              <a:t>Who owns the model.</a:t>
            </a:r>
          </a:p>
          <a:p>
            <a:pPr lvl="1"/>
            <a:r>
              <a:rPr lang="en-US" dirty="0"/>
              <a:t>Who can rely on the model for what purposes.</a:t>
            </a:r>
          </a:p>
          <a:p>
            <a:pPr lvl="1"/>
            <a:r>
              <a:rPr lang="en-US" dirty="0"/>
              <a:t>Potential liability for errors or discrepancies in the model.</a:t>
            </a:r>
          </a:p>
          <a:p>
            <a:pPr lvl="1"/>
            <a:r>
              <a:rPr lang="en-US" dirty="0"/>
              <a:t>Addressing compatibility problems with different software.</a:t>
            </a:r>
          </a:p>
          <a:p>
            <a:r>
              <a:rPr lang="en-US" dirty="0"/>
              <a:t>What are the licensing implications of using BIM?</a:t>
            </a:r>
          </a:p>
          <a:p>
            <a:r>
              <a:rPr lang="en-US" dirty="0"/>
              <a:t>What standard of care applies to those who use BIM?</a:t>
            </a:r>
          </a:p>
          <a:p>
            <a:r>
              <a:rPr lang="en-US" dirty="0"/>
              <a:t>What applications does BIM have in litigation, arbitration &amp; other dispute resolution processes?</a:t>
            </a:r>
          </a:p>
          <a:p>
            <a:r>
              <a:rPr lang="en-US" dirty="0"/>
              <a:t>What about other technological advances, e.g., 3D printing?</a:t>
            </a:r>
          </a:p>
        </p:txBody>
      </p:sp>
      <p:sp>
        <p:nvSpPr>
          <p:cNvPr id="5" name="Footer Placeholder 4">
            <a:extLst>
              <a:ext uri="{FF2B5EF4-FFF2-40B4-BE49-F238E27FC236}">
                <a16:creationId xmlns:a16="http://schemas.microsoft.com/office/drawing/2014/main" id="{D8E161FF-6DD4-9A22-6A6D-A3A6A9FF50FE}"/>
              </a:ext>
            </a:extLst>
          </p:cNvPr>
          <p:cNvSpPr>
            <a:spLocks noGrp="1"/>
          </p:cNvSpPr>
          <p:nvPr>
            <p:ph type="ftr" sz="quarter" idx="11"/>
          </p:nvPr>
        </p:nvSpPr>
        <p:spPr>
          <a:xfrm>
            <a:off x="-1752600" y="6469380"/>
            <a:ext cx="7854696" cy="320040"/>
          </a:xfrm>
        </p:spPr>
        <p:txBody>
          <a:bodyPr/>
          <a:lstStyle/>
          <a:p>
            <a:r>
              <a:rPr lang="en-US" dirty="0"/>
              <a:t>Based primarily on Construction Law (Carol J. Patterson, et al. eds., 2d ed., 2019, ABA Publishing) </a:t>
            </a:r>
          </a:p>
        </p:txBody>
      </p:sp>
    </p:spTree>
    <p:extLst>
      <p:ext uri="{BB962C8B-B14F-4D97-AF65-F5344CB8AC3E}">
        <p14:creationId xmlns:p14="http://schemas.microsoft.com/office/powerpoint/2010/main" val="60962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AA7B0A-A8F0-4695-8191-F8B86DD605E1}"/>
              </a:ext>
            </a:extLst>
          </p:cNvPr>
          <p:cNvSpPr>
            <a:spLocks noGrp="1"/>
          </p:cNvSpPr>
          <p:nvPr>
            <p:ph type="title"/>
          </p:nvPr>
        </p:nvSpPr>
        <p:spPr>
          <a:xfrm>
            <a:off x="1962207" y="2061838"/>
            <a:ext cx="5219585" cy="1662475"/>
          </a:xfrm>
        </p:spPr>
        <p:txBody>
          <a:bodyPr vert="horz" lIns="228600" tIns="228600" rIns="228600" bIns="0" rtlCol="0" anchor="b">
            <a:normAutofit/>
          </a:bodyPr>
          <a:lstStyle/>
          <a:p>
            <a:pPr defTabSz="914400">
              <a:lnSpc>
                <a:spcPct val="80000"/>
              </a:lnSpc>
            </a:pPr>
            <a:r>
              <a:rPr lang="en-US" sz="4200" spc="-150" dirty="0"/>
              <a:t>Bonus slides</a:t>
            </a:r>
          </a:p>
        </p:txBody>
      </p:sp>
      <p:sp>
        <p:nvSpPr>
          <p:cNvPr id="4" name="Text Placeholder 3">
            <a:extLst>
              <a:ext uri="{FF2B5EF4-FFF2-40B4-BE49-F238E27FC236}">
                <a16:creationId xmlns:a16="http://schemas.microsoft.com/office/drawing/2014/main" id="{55748A56-8913-45ED-97E8-570564C51222}"/>
              </a:ext>
            </a:extLst>
          </p:cNvPr>
          <p:cNvSpPr>
            <a:spLocks noGrp="1"/>
          </p:cNvSpPr>
          <p:nvPr>
            <p:ph type="body" idx="1"/>
          </p:nvPr>
        </p:nvSpPr>
        <p:spPr>
          <a:xfrm>
            <a:off x="2541703" y="3783690"/>
            <a:ext cx="4060594" cy="1196717"/>
          </a:xfrm>
        </p:spPr>
        <p:txBody>
          <a:bodyPr vert="horz" lIns="91440" tIns="0" rIns="91440" bIns="45720" rtlCol="0">
            <a:normAutofit/>
          </a:bodyPr>
          <a:lstStyle/>
          <a:p>
            <a:pPr defTabSz="914400">
              <a:lnSpc>
                <a:spcPct val="100000"/>
              </a:lnSpc>
              <a:spcBef>
                <a:spcPts val="1000"/>
              </a:spcBef>
            </a:pPr>
            <a:endParaRPr lang="en-US" sz="1700" dirty="0"/>
          </a:p>
          <a:p>
            <a:pPr defTabSz="914400">
              <a:lnSpc>
                <a:spcPct val="100000"/>
              </a:lnSpc>
              <a:spcBef>
                <a:spcPts val="1000"/>
              </a:spcBef>
            </a:pPr>
            <a:r>
              <a:rPr lang="en-US" sz="1700" dirty="0"/>
              <a:t>Not based on specific chapters of the forum text</a:t>
            </a:r>
          </a:p>
        </p:txBody>
      </p:sp>
      <p:sp>
        <p:nvSpPr>
          <p:cNvPr id="5" name="Footer Placeholder 4">
            <a:extLst>
              <a:ext uri="{FF2B5EF4-FFF2-40B4-BE49-F238E27FC236}">
                <a16:creationId xmlns:a16="http://schemas.microsoft.com/office/drawing/2014/main" id="{9CD50222-0A4A-D487-810E-BA3019F4DDA9}"/>
              </a:ext>
            </a:extLst>
          </p:cNvPr>
          <p:cNvSpPr>
            <a:spLocks noGrp="1"/>
          </p:cNvSpPr>
          <p:nvPr>
            <p:ph type="ftr" sz="quarter" idx="11"/>
          </p:nvPr>
        </p:nvSpPr>
        <p:spPr>
          <a:xfrm>
            <a:off x="603504" y="6402165"/>
            <a:ext cx="7941564" cy="320040"/>
          </a:xfrm>
        </p:spPr>
        <p:txBody>
          <a:bodyPr vert="horz" lIns="91440" tIns="45720" rIns="91440" bIns="45720" rtlCol="0" anchor="ctr">
            <a:normAutofit/>
          </a:bodyPr>
          <a:lstStyle/>
          <a:p>
            <a:pPr>
              <a:spcAft>
                <a:spcPts val="600"/>
              </a:spcAft>
            </a:pPr>
            <a:r>
              <a:rPr lang="en-US"/>
              <a:t>Based primarily on Construction Law (Carol J. Patterson, et al. eds., 2d ed., 2019, ABA Publishing) </a:t>
            </a:r>
          </a:p>
        </p:txBody>
      </p:sp>
    </p:spTree>
    <p:extLst>
      <p:ext uri="{BB962C8B-B14F-4D97-AF65-F5344CB8AC3E}">
        <p14:creationId xmlns:p14="http://schemas.microsoft.com/office/powerpoint/2010/main" val="29298374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3335852" y="562182"/>
            <a:ext cx="5536765" cy="5260977"/>
          </a:xfrm>
          <a:prstGeom prst="rect">
            <a:avLst/>
          </a:prstGeom>
        </p:spPr>
        <p:txBody>
          <a:bodyPr vert="horz" lIns="91440" tIns="45720" rIns="91440" bIns="45720" rtlCol="0" anchor="ctr">
            <a:noAutofit/>
          </a:bodyPr>
          <a:lstStyle/>
          <a:p>
            <a:pPr indent="-228600" defTabSz="914400">
              <a:lnSpc>
                <a:spcPct val="110000"/>
              </a:lnSpc>
              <a:spcAft>
                <a:spcPts val="600"/>
              </a:spcAft>
              <a:buClr>
                <a:schemeClr val="accent1"/>
              </a:buClr>
              <a:buSzPct val="110000"/>
              <a:buFont typeface="Wingdings" panose="05000000000000000000" pitchFamily="2" charset="2"/>
              <a:buChar char="§"/>
            </a:pPr>
            <a:r>
              <a:rPr lang="en-US" sz="1700" dirty="0"/>
              <a:t>Construction lending</a:t>
            </a:r>
          </a:p>
          <a:p>
            <a:pPr indent="-228600" defTabSz="914400">
              <a:lnSpc>
                <a:spcPct val="110000"/>
              </a:lnSpc>
              <a:spcAft>
                <a:spcPts val="600"/>
              </a:spcAft>
              <a:buClr>
                <a:schemeClr val="accent1"/>
              </a:buClr>
              <a:buSzPct val="110000"/>
              <a:buFont typeface="Wingdings" panose="05000000000000000000" pitchFamily="2" charset="2"/>
              <a:buChar char="§"/>
            </a:pPr>
            <a:endParaRPr lang="en-US" sz="1700" dirty="0"/>
          </a:p>
          <a:p>
            <a:pPr marL="257175" indent="-228600" defTabSz="914400">
              <a:lnSpc>
                <a:spcPct val="110000"/>
              </a:lnSpc>
              <a:spcAft>
                <a:spcPts val="600"/>
              </a:spcAft>
              <a:buClr>
                <a:schemeClr val="accent1"/>
              </a:buClr>
              <a:buSzPct val="110000"/>
              <a:buFont typeface="Wingdings" panose="05000000000000000000" pitchFamily="2" charset="2"/>
              <a:buChar char="§"/>
            </a:pPr>
            <a:r>
              <a:rPr lang="en-US" sz="1700" dirty="0"/>
              <a:t>Lending on the security of a project that has not yet been built is especially risky:</a:t>
            </a:r>
          </a:p>
          <a:p>
            <a:pPr marL="600075" lvl="1" indent="-228600" defTabSz="914400">
              <a:lnSpc>
                <a:spcPct val="110000"/>
              </a:lnSpc>
              <a:spcAft>
                <a:spcPts val="600"/>
              </a:spcAft>
              <a:buClr>
                <a:schemeClr val="accent1"/>
              </a:buClr>
              <a:buSzPct val="110000"/>
              <a:buFont typeface="Wingdings" panose="05000000000000000000" pitchFamily="2" charset="2"/>
              <a:buChar char="§"/>
            </a:pPr>
            <a:r>
              <a:rPr lang="en-US" sz="1700" dirty="0"/>
              <a:t>project value as security is less than the costs of construction until project completion;</a:t>
            </a:r>
          </a:p>
          <a:p>
            <a:pPr marL="600075" lvl="1" indent="-228600" defTabSz="914400">
              <a:lnSpc>
                <a:spcPct val="110000"/>
              </a:lnSpc>
              <a:spcAft>
                <a:spcPts val="600"/>
              </a:spcAft>
              <a:buClr>
                <a:schemeClr val="accent1"/>
              </a:buClr>
              <a:buSzPct val="110000"/>
              <a:buFont typeface="Wingdings" panose="05000000000000000000" pitchFamily="2" charset="2"/>
              <a:buChar char="§"/>
            </a:pPr>
            <a:r>
              <a:rPr lang="en-US" sz="1700" dirty="0"/>
              <a:t>risks of defective design, faulty construction, contractor insolvency;</a:t>
            </a:r>
          </a:p>
          <a:p>
            <a:pPr marL="600075" lvl="1" indent="-228600" defTabSz="914400">
              <a:lnSpc>
                <a:spcPct val="110000"/>
              </a:lnSpc>
              <a:spcAft>
                <a:spcPts val="600"/>
              </a:spcAft>
              <a:buClr>
                <a:schemeClr val="accent1"/>
              </a:buClr>
              <a:buSzPct val="110000"/>
              <a:buFont typeface="Wingdings" panose="05000000000000000000" pitchFamily="2" charset="2"/>
              <a:buChar char="§"/>
            </a:pPr>
            <a:r>
              <a:rPr lang="en-US" sz="1700" dirty="0"/>
              <a:t>construction liens may be filed for unpaid bills;</a:t>
            </a:r>
          </a:p>
          <a:p>
            <a:pPr marL="600075" lvl="1" indent="-228600" defTabSz="914400">
              <a:lnSpc>
                <a:spcPct val="110000"/>
              </a:lnSpc>
              <a:spcAft>
                <a:spcPts val="600"/>
              </a:spcAft>
              <a:buClr>
                <a:schemeClr val="accent1"/>
              </a:buClr>
              <a:buSzPct val="110000"/>
              <a:buFont typeface="Wingdings" panose="05000000000000000000" pitchFamily="2" charset="2"/>
              <a:buChar char="§"/>
            </a:pPr>
            <a:r>
              <a:rPr lang="en-US" sz="1700" dirty="0"/>
              <a:t>completed project may have less value than expected.</a:t>
            </a:r>
          </a:p>
          <a:p>
            <a:pPr marL="257175" indent="-228600" defTabSz="914400">
              <a:lnSpc>
                <a:spcPct val="110000"/>
              </a:lnSpc>
              <a:spcAft>
                <a:spcPts val="600"/>
              </a:spcAft>
              <a:buClr>
                <a:schemeClr val="accent1"/>
              </a:buClr>
              <a:buSzPct val="110000"/>
              <a:buFont typeface="Wingdings" panose="05000000000000000000" pitchFamily="2" charset="2"/>
              <a:buChar char="§"/>
            </a:pPr>
            <a:r>
              <a:rPr lang="en-US" sz="1700" dirty="0"/>
              <a:t>Financial analysis is based on projections, which require special scrutiny.</a:t>
            </a:r>
          </a:p>
          <a:p>
            <a:pPr marL="257175" indent="-228600" defTabSz="914400">
              <a:lnSpc>
                <a:spcPct val="110000"/>
              </a:lnSpc>
              <a:spcAft>
                <a:spcPts val="600"/>
              </a:spcAft>
              <a:buClr>
                <a:schemeClr val="accent1"/>
              </a:buClr>
              <a:buSzPct val="110000"/>
              <a:buFont typeface="Wingdings" panose="05000000000000000000" pitchFamily="2" charset="2"/>
              <a:buChar char="§"/>
            </a:pPr>
            <a:r>
              <a:rPr lang="en-US" sz="1700" dirty="0"/>
              <a:t>Construction lenders must carefully administer the loan, which is disbursed in stages (drawdowns) as construction progresses.</a:t>
            </a:r>
          </a:p>
        </p:txBody>
      </p:sp>
      <p:sp>
        <p:nvSpPr>
          <p:cNvPr id="4" name="Footer Placeholder 3">
            <a:extLst>
              <a:ext uri="{FF2B5EF4-FFF2-40B4-BE49-F238E27FC236}">
                <a16:creationId xmlns:a16="http://schemas.microsoft.com/office/drawing/2014/main" id="{6A074F20-09F3-42A5-9D41-05AE73C5716A}"/>
              </a:ext>
            </a:extLst>
          </p:cNvPr>
          <p:cNvSpPr>
            <a:spLocks noGrp="1"/>
          </p:cNvSpPr>
          <p:nvPr>
            <p:ph type="ftr" sz="quarter" idx="11"/>
          </p:nvPr>
        </p:nvSpPr>
        <p:spPr>
          <a:xfrm>
            <a:off x="603504" y="6227064"/>
            <a:ext cx="2743200" cy="320040"/>
          </a:xfrm>
        </p:spPr>
        <p:txBody>
          <a:bodyPr vert="horz" lIns="91440" tIns="45720" rIns="91440" bIns="45720" rtlCol="0" anchor="ctr">
            <a:normAutofit/>
          </a:bodyPr>
          <a:lstStyle/>
          <a:p>
            <a:pPr algn="l">
              <a:lnSpc>
                <a:spcPct val="90000"/>
              </a:lnSpc>
              <a:spcAft>
                <a:spcPts val="600"/>
              </a:spcAft>
            </a:pPr>
            <a:r>
              <a:rPr lang="en-US" sz="800">
                <a:solidFill>
                  <a:schemeClr val="bg2"/>
                </a:solidFill>
              </a:rPr>
              <a:t>Based primarily on Construction Law (Carol J. Patterson, et al. eds., 2d ed., 2019, ABA Publishing) </a:t>
            </a:r>
          </a:p>
        </p:txBody>
      </p:sp>
    </p:spTree>
    <p:extLst>
      <p:ext uri="{BB962C8B-B14F-4D97-AF65-F5344CB8AC3E}">
        <p14:creationId xmlns:p14="http://schemas.microsoft.com/office/powerpoint/2010/main" val="23819723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features of construction loans</a:t>
            </a:r>
          </a:p>
        </p:txBody>
      </p:sp>
      <p:sp>
        <p:nvSpPr>
          <p:cNvPr id="3" name="Content Placeholder 2"/>
          <p:cNvSpPr>
            <a:spLocks noGrp="1"/>
          </p:cNvSpPr>
          <p:nvPr>
            <p:ph idx="1"/>
          </p:nvPr>
        </p:nvSpPr>
        <p:spPr>
          <a:xfrm>
            <a:off x="4114800" y="517396"/>
            <a:ext cx="4468497" cy="5823208"/>
          </a:xfrm>
        </p:spPr>
        <p:txBody>
          <a:bodyPr>
            <a:normAutofit/>
          </a:bodyPr>
          <a:lstStyle/>
          <a:p>
            <a:pPr indent="-257175"/>
            <a:r>
              <a:rPr lang="en-US" sz="2000" dirty="0"/>
              <a:t>Because the project does not generate income during construction and has no proven ability to generate income, construction loans often feature:</a:t>
            </a:r>
          </a:p>
          <a:p>
            <a:pPr marL="600075" lvl="1" indent="-257175"/>
            <a:r>
              <a:rPr lang="en-US" dirty="0"/>
              <a:t>periodic loan disbursements to reimburse for costs incurred;</a:t>
            </a:r>
          </a:p>
          <a:p>
            <a:pPr marL="600075" lvl="1" indent="-257175"/>
            <a:r>
              <a:rPr lang="en-US" dirty="0"/>
              <a:t>monthly draws to finance accrued interest (increasing the loan balance);</a:t>
            </a:r>
          </a:p>
          <a:p>
            <a:pPr marL="600075" lvl="1" indent="-257175"/>
            <a:r>
              <a:rPr lang="en-US" dirty="0"/>
              <a:t>full recourse against the borrower;</a:t>
            </a:r>
          </a:p>
          <a:p>
            <a:pPr marL="600075" lvl="1" indent="-257175"/>
            <a:r>
              <a:rPr lang="en-US" dirty="0"/>
              <a:t>personal guarantees from the stakeholders in the borrowing entity;</a:t>
            </a:r>
          </a:p>
          <a:p>
            <a:pPr marL="600075" lvl="1" indent="-257175"/>
            <a:r>
              <a:rPr lang="en-US" dirty="0"/>
              <a:t>sometimes, separate completion guarantee;</a:t>
            </a:r>
          </a:p>
          <a:p>
            <a:pPr marL="600075" lvl="1" indent="-257175"/>
            <a:r>
              <a:rPr lang="en-US" dirty="0"/>
              <a:t>a maturity matched to the scheduled project completion or occupancy, coupled with a takeout commitment from a permanent lender.</a:t>
            </a:r>
          </a:p>
          <a:p>
            <a:endParaRPr lang="en-US" dirty="0"/>
          </a:p>
        </p:txBody>
      </p:sp>
      <p:sp>
        <p:nvSpPr>
          <p:cNvPr id="5" name="Footer Placeholder 4">
            <a:extLst>
              <a:ext uri="{FF2B5EF4-FFF2-40B4-BE49-F238E27FC236}">
                <a16:creationId xmlns:a16="http://schemas.microsoft.com/office/drawing/2014/main" id="{AE3B1DE5-091D-F157-C1E4-2F939A001DC8}"/>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294124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Perspectives Revisited-Lender</a:t>
            </a:r>
          </a:p>
        </p:txBody>
      </p:sp>
      <p:sp>
        <p:nvSpPr>
          <p:cNvPr id="3" name="Content Placeholder 2"/>
          <p:cNvSpPr>
            <a:spLocks noGrp="1"/>
          </p:cNvSpPr>
          <p:nvPr>
            <p:ph idx="1"/>
          </p:nvPr>
        </p:nvSpPr>
        <p:spPr/>
        <p:txBody>
          <a:bodyPr>
            <a:noAutofit/>
          </a:bodyPr>
          <a:lstStyle/>
          <a:p>
            <a:r>
              <a:rPr lang="en-US" sz="1800" dirty="0"/>
              <a:t>Lenders extend credit for profit; they do not wish to be partners in the project.</a:t>
            </a:r>
          </a:p>
          <a:p>
            <a:r>
              <a:rPr lang="en-US" sz="1800" dirty="0"/>
              <a:t>Construction lending is risky because:</a:t>
            </a:r>
          </a:p>
          <a:p>
            <a:pPr lvl="1"/>
            <a:r>
              <a:rPr lang="en-US" sz="1600" dirty="0"/>
              <a:t>Uncertainties abound;</a:t>
            </a:r>
          </a:p>
          <a:p>
            <a:pPr lvl="1"/>
            <a:r>
              <a:rPr lang="en-US" sz="1600" dirty="0"/>
              <a:t>The project’s collateral value is speculative;</a:t>
            </a:r>
          </a:p>
          <a:p>
            <a:pPr lvl="1"/>
            <a:r>
              <a:rPr lang="en-US" sz="1600" dirty="0"/>
              <a:t>Default workouts are difficult.</a:t>
            </a:r>
          </a:p>
          <a:p>
            <a:r>
              <a:rPr lang="en-US" sz="1800" dirty="0"/>
              <a:t>Project financing is even riskier than traditional construction lending:</a:t>
            </a:r>
          </a:p>
          <a:p>
            <a:pPr lvl="1"/>
            <a:r>
              <a:rPr lang="en-US" sz="1600" dirty="0"/>
              <a:t>Non-recourse to the project owner, with loan repayment to come from revenues of the completed project;</a:t>
            </a:r>
          </a:p>
          <a:p>
            <a:pPr lvl="1"/>
            <a:r>
              <a:rPr lang="en-US" sz="1600" dirty="0"/>
              <a:t>Common only in certain infrastructure and other public projects—especially common in developing countries.</a:t>
            </a:r>
          </a:p>
        </p:txBody>
      </p:sp>
    </p:spTree>
    <p:extLst>
      <p:ext uri="{BB962C8B-B14F-4D97-AF65-F5344CB8AC3E}">
        <p14:creationId xmlns:p14="http://schemas.microsoft.com/office/powerpoint/2010/main" val="363663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there are others</a:t>
            </a:r>
          </a:p>
        </p:txBody>
      </p:sp>
      <p:sp>
        <p:nvSpPr>
          <p:cNvPr id="3" name="Content Placeholder 2"/>
          <p:cNvSpPr>
            <a:spLocks noGrp="1"/>
          </p:cNvSpPr>
          <p:nvPr>
            <p:ph idx="1"/>
          </p:nvPr>
        </p:nvSpPr>
        <p:spPr/>
        <p:txBody>
          <a:bodyPr>
            <a:normAutofit/>
          </a:bodyPr>
          <a:lstStyle/>
          <a:p>
            <a:r>
              <a:rPr lang="en-US" sz="2000" dirty="0"/>
              <a:t>Insurers</a:t>
            </a:r>
          </a:p>
          <a:p>
            <a:r>
              <a:rPr lang="en-US" sz="2000" dirty="0"/>
              <a:t>Sureties</a:t>
            </a:r>
          </a:p>
          <a:p>
            <a:r>
              <a:rPr lang="en-US" sz="2000" dirty="0"/>
              <a:t>Equity investors</a:t>
            </a:r>
          </a:p>
          <a:p>
            <a:r>
              <a:rPr lang="en-US" sz="2000" dirty="0"/>
              <a:t>Purchasers</a:t>
            </a:r>
          </a:p>
          <a:p>
            <a:r>
              <a:rPr lang="en-US" sz="2000" dirty="0"/>
              <a:t>Tenants and other end users</a:t>
            </a:r>
          </a:p>
          <a:p>
            <a:r>
              <a:rPr lang="en-US" sz="2000" dirty="0"/>
              <a:t>Land use authorities</a:t>
            </a:r>
          </a:p>
          <a:p>
            <a:r>
              <a:rPr lang="en-US" sz="2000" dirty="0"/>
              <a:t>Regulatory agencies</a:t>
            </a:r>
          </a:p>
          <a:p>
            <a:r>
              <a:rPr lang="en-US" sz="2000" dirty="0"/>
              <a:t>The public</a:t>
            </a:r>
          </a:p>
        </p:txBody>
      </p:sp>
      <p:sp>
        <p:nvSpPr>
          <p:cNvPr id="5" name="Footer Placeholder 4">
            <a:extLst>
              <a:ext uri="{FF2B5EF4-FFF2-40B4-BE49-F238E27FC236}">
                <a16:creationId xmlns:a16="http://schemas.microsoft.com/office/drawing/2014/main" id="{B238EFCC-E1B9-1974-4923-CD3D0ADF0F1C}"/>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61752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normAutofit/>
          </a:bodyPr>
          <a:lstStyle/>
          <a:p>
            <a:r>
              <a:rPr lang="en-US" altLang="en-US" dirty="0"/>
              <a:t>Project Delivery Systems</a:t>
            </a:r>
            <a:br>
              <a:rPr lang="en-US" altLang="en-US" dirty="0"/>
            </a:br>
            <a:br>
              <a:rPr lang="en-US" altLang="en-US" dirty="0"/>
            </a:br>
            <a:r>
              <a:rPr lang="en-US" altLang="en-US" sz="2000" dirty="0"/>
              <a:t>Chapter 4 highlights</a:t>
            </a:r>
            <a:endParaRPr lang="en-US" altLang="en-US" dirty="0"/>
          </a:p>
        </p:txBody>
      </p:sp>
      <p:sp>
        <p:nvSpPr>
          <p:cNvPr id="17412" name="Rectangle 3"/>
          <p:cNvSpPr>
            <a:spLocks noGrp="1" noChangeArrowheads="1"/>
          </p:cNvSpPr>
          <p:nvPr>
            <p:ph idx="1"/>
          </p:nvPr>
        </p:nvSpPr>
        <p:spPr>
          <a:xfrm>
            <a:off x="4191000" y="1066800"/>
            <a:ext cx="7772400" cy="4495800"/>
          </a:xfrm>
        </p:spPr>
        <p:txBody>
          <a:bodyPr>
            <a:noAutofit/>
          </a:bodyPr>
          <a:lstStyle/>
          <a:p>
            <a:r>
              <a:rPr lang="en-US" altLang="en-US" sz="2000" dirty="0"/>
              <a:t>Design-Bid-Build</a:t>
            </a:r>
          </a:p>
          <a:p>
            <a:r>
              <a:rPr lang="en-US" altLang="en-US" sz="2000" dirty="0"/>
              <a:t>Design-Build</a:t>
            </a:r>
          </a:p>
          <a:p>
            <a:r>
              <a:rPr lang="en-US" altLang="en-US" sz="2000" dirty="0"/>
              <a:t>Engineering, Procurement, &amp; Construction</a:t>
            </a:r>
          </a:p>
          <a:p>
            <a:r>
              <a:rPr lang="en-US" altLang="en-US" sz="2000" dirty="0"/>
              <a:t>Multiple Prime</a:t>
            </a:r>
          </a:p>
          <a:p>
            <a:r>
              <a:rPr lang="en-US" altLang="en-US" sz="2000" dirty="0"/>
              <a:t>Construction Management</a:t>
            </a:r>
          </a:p>
          <a:p>
            <a:r>
              <a:rPr lang="en-US" altLang="en-US" sz="2000" dirty="0"/>
              <a:t>Project Management</a:t>
            </a:r>
          </a:p>
          <a:p>
            <a:r>
              <a:rPr lang="en-US" altLang="en-US" sz="2000" dirty="0"/>
              <a:t>Build-Operate-Transfer</a:t>
            </a:r>
          </a:p>
          <a:p>
            <a:r>
              <a:rPr lang="en-US" altLang="en-US" sz="2000" dirty="0"/>
              <a:t>Fast Track</a:t>
            </a:r>
          </a:p>
          <a:p>
            <a:r>
              <a:rPr lang="en-US" altLang="en-US" sz="2000" dirty="0"/>
              <a:t>Bridging</a:t>
            </a:r>
          </a:p>
          <a:p>
            <a:r>
              <a:rPr lang="en-US" altLang="en-US" sz="2000" dirty="0">
                <a:solidFill>
                  <a:srgbClr val="FF0000"/>
                </a:solidFill>
              </a:rPr>
              <a:t>Integrated Project Delivery</a:t>
            </a:r>
          </a:p>
          <a:p>
            <a:r>
              <a:rPr lang="en-US" altLang="en-US" sz="2000" dirty="0"/>
              <a:t>Many other variations</a:t>
            </a:r>
          </a:p>
        </p:txBody>
      </p:sp>
      <p:sp>
        <p:nvSpPr>
          <p:cNvPr id="2" name="Footer Placeholder 1">
            <a:extLst>
              <a:ext uri="{FF2B5EF4-FFF2-40B4-BE49-F238E27FC236}">
                <a16:creationId xmlns:a16="http://schemas.microsoft.com/office/drawing/2014/main" id="{6251B977-CBA9-99B8-7EB4-5A02307B3656}"/>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7935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1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1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41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4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3"/>
          <p:cNvSpPr>
            <a:spLocks noGrp="1" noChangeArrowheads="1"/>
          </p:cNvSpPr>
          <p:nvPr>
            <p:ph type="title"/>
          </p:nvPr>
        </p:nvSpPr>
        <p:spPr>
          <a:xfrm>
            <a:off x="685800" y="516467"/>
            <a:ext cx="7772400" cy="1143000"/>
          </a:xfrm>
        </p:spPr>
        <p:txBody>
          <a:bodyPr>
            <a:normAutofit/>
          </a:bodyPr>
          <a:lstStyle/>
          <a:p>
            <a:r>
              <a:rPr lang="en-US" altLang="en-US" sz="4000" dirty="0">
                <a:latin typeface="+mn-lt"/>
              </a:rPr>
              <a:t>Design-Bid-Build System</a:t>
            </a:r>
          </a:p>
        </p:txBody>
      </p:sp>
      <p:sp>
        <p:nvSpPr>
          <p:cNvPr id="3" name="Footer Placeholder 2">
            <a:extLst>
              <a:ext uri="{FF2B5EF4-FFF2-40B4-BE49-F238E27FC236}">
                <a16:creationId xmlns:a16="http://schemas.microsoft.com/office/drawing/2014/main" id="{78202A24-5709-0287-8228-74FA2E94D6AC}"/>
              </a:ext>
            </a:extLst>
          </p:cNvPr>
          <p:cNvSpPr>
            <a:spLocks noGrp="1"/>
          </p:cNvSpPr>
          <p:nvPr>
            <p:ph type="ftr" sz="quarter" idx="11"/>
          </p:nvPr>
        </p:nvSpPr>
        <p:spPr>
          <a:xfrm>
            <a:off x="-1600200" y="6417733"/>
            <a:ext cx="7854696" cy="320040"/>
          </a:xfrm>
        </p:spPr>
        <p:txBody>
          <a:bodyPr/>
          <a:lstStyle/>
          <a:p>
            <a:pPr>
              <a:defRPr/>
            </a:pPr>
            <a:r>
              <a:rPr lang="en-US" dirty="0"/>
              <a:t>Based primarily on Construction Law (Carol J. Patterson, et al. eds., 2d ed., 2019, ABA Publishing) </a:t>
            </a:r>
          </a:p>
        </p:txBody>
      </p:sp>
      <p:graphicFrame>
        <p:nvGraphicFramePr>
          <p:cNvPr id="2" name="Diagram 1"/>
          <p:cNvGraphicFramePr/>
          <p:nvPr>
            <p:extLst>
              <p:ext uri="{D42A27DB-BD31-4B8C-83A1-F6EECF244321}">
                <p14:modId xmlns:p14="http://schemas.microsoft.com/office/powerpoint/2010/main" val="2467360672"/>
              </p:ext>
            </p:extLst>
          </p:nvPr>
        </p:nvGraphicFramePr>
        <p:xfrm>
          <a:off x="6096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062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2"/>
          <p:cNvSpPr>
            <a:spLocks noGrp="1" noChangeArrowheads="1"/>
          </p:cNvSpPr>
          <p:nvPr>
            <p:ph type="title"/>
          </p:nvPr>
        </p:nvSpPr>
        <p:spPr>
          <a:xfrm>
            <a:off x="533400" y="319363"/>
            <a:ext cx="7772400" cy="1143000"/>
          </a:xfrm>
        </p:spPr>
        <p:txBody>
          <a:bodyPr>
            <a:normAutofit/>
          </a:bodyPr>
          <a:lstStyle/>
          <a:p>
            <a:r>
              <a:rPr lang="en-US" altLang="en-US" sz="4000" dirty="0">
                <a:latin typeface="+mn-lt"/>
              </a:rPr>
              <a:t>Design-Build System</a:t>
            </a:r>
          </a:p>
        </p:txBody>
      </p:sp>
      <p:sp>
        <p:nvSpPr>
          <p:cNvPr id="3" name="Footer Placeholder 2">
            <a:extLst>
              <a:ext uri="{FF2B5EF4-FFF2-40B4-BE49-F238E27FC236}">
                <a16:creationId xmlns:a16="http://schemas.microsoft.com/office/drawing/2014/main" id="{D33AA7D0-DB15-83DD-8CD0-F7977563BD95}"/>
              </a:ext>
            </a:extLst>
          </p:cNvPr>
          <p:cNvSpPr>
            <a:spLocks noGrp="1"/>
          </p:cNvSpPr>
          <p:nvPr>
            <p:ph type="ftr" sz="quarter" idx="11"/>
          </p:nvPr>
        </p:nvSpPr>
        <p:spPr/>
        <p:txBody>
          <a:bodyPr/>
          <a:lstStyle/>
          <a:p>
            <a:pPr>
              <a:defRPr/>
            </a:pPr>
            <a:r>
              <a:rPr lang="en-US" dirty="0"/>
              <a:t>Based primarily on Construction Law (Carol J. Patterson, et al. eds., 2d ed., 2019, ABA Publishing) </a:t>
            </a:r>
          </a:p>
        </p:txBody>
      </p:sp>
      <p:graphicFrame>
        <p:nvGraphicFramePr>
          <p:cNvPr id="2" name="Diagram 1"/>
          <p:cNvGraphicFramePr/>
          <p:nvPr>
            <p:extLst>
              <p:ext uri="{D42A27DB-BD31-4B8C-83A1-F6EECF244321}">
                <p14:modId xmlns:p14="http://schemas.microsoft.com/office/powerpoint/2010/main" val="2929465027"/>
              </p:ext>
            </p:extLst>
          </p:nvPr>
        </p:nvGraphicFramePr>
        <p:xfrm>
          <a:off x="681228" y="16764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1372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a:xfrm>
            <a:off x="838200" y="381000"/>
            <a:ext cx="7772400" cy="1143000"/>
          </a:xfrm>
        </p:spPr>
        <p:txBody>
          <a:bodyPr>
            <a:noAutofit/>
          </a:bodyPr>
          <a:lstStyle/>
          <a:p>
            <a:pPr algn="ctr"/>
            <a:r>
              <a:rPr lang="en-US" altLang="en-US" sz="4000" dirty="0">
                <a:latin typeface="+mn-lt"/>
              </a:rPr>
              <a:t>Construction Management System</a:t>
            </a:r>
            <a:br>
              <a:rPr lang="en-US" altLang="en-US" sz="4000" dirty="0">
                <a:latin typeface="+mn-lt"/>
              </a:rPr>
            </a:br>
            <a:r>
              <a:rPr lang="en-US" altLang="en-US" dirty="0">
                <a:latin typeface="+mn-lt"/>
              </a:rPr>
              <a:t>(one variation)</a:t>
            </a:r>
            <a:endParaRPr lang="en-US" altLang="en-US" sz="4000" dirty="0">
              <a:latin typeface="+mn-lt"/>
            </a:endParaRPr>
          </a:p>
        </p:txBody>
      </p:sp>
      <p:sp>
        <p:nvSpPr>
          <p:cNvPr id="3" name="Footer Placeholder 2">
            <a:extLst>
              <a:ext uri="{FF2B5EF4-FFF2-40B4-BE49-F238E27FC236}">
                <a16:creationId xmlns:a16="http://schemas.microsoft.com/office/drawing/2014/main" id="{42392B40-1E94-C48F-11F4-16FB1010CE95}"/>
              </a:ext>
            </a:extLst>
          </p:cNvPr>
          <p:cNvSpPr>
            <a:spLocks noGrp="1"/>
          </p:cNvSpPr>
          <p:nvPr>
            <p:ph type="ftr" sz="quarter" idx="11"/>
          </p:nvPr>
        </p:nvSpPr>
        <p:spPr>
          <a:xfrm>
            <a:off x="533400" y="6316980"/>
            <a:ext cx="7854696" cy="320040"/>
          </a:xfrm>
        </p:spPr>
        <p:txBody>
          <a:bodyPr/>
          <a:lstStyle/>
          <a:p>
            <a:pPr>
              <a:defRPr/>
            </a:pPr>
            <a:r>
              <a:rPr lang="en-US" dirty="0"/>
              <a:t>Based primarily on Construction Law (Carol J. Patterson, et al. eds., 2d ed., 2019, ABA Publishing) </a:t>
            </a:r>
          </a:p>
        </p:txBody>
      </p:sp>
      <p:graphicFrame>
        <p:nvGraphicFramePr>
          <p:cNvPr id="2" name="Diagram 1"/>
          <p:cNvGraphicFramePr/>
          <p:nvPr/>
        </p:nvGraphicFramePr>
        <p:xfrm>
          <a:off x="5334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670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Contracting principles</a:t>
            </a:r>
            <a:br>
              <a:rPr lang="en-US" dirty="0"/>
            </a:br>
            <a:br>
              <a:rPr lang="en-US" dirty="0"/>
            </a:br>
            <a:r>
              <a:rPr lang="en-US" sz="2000" dirty="0"/>
              <a:t>Chapter 5 Highlights</a:t>
            </a:r>
            <a:endParaRPr lang="en-US" dirty="0"/>
          </a:p>
        </p:txBody>
      </p:sp>
      <p:sp>
        <p:nvSpPr>
          <p:cNvPr id="3" name="Content Placeholder 2"/>
          <p:cNvSpPr>
            <a:spLocks noGrp="1"/>
          </p:cNvSpPr>
          <p:nvPr>
            <p:ph idx="1"/>
          </p:nvPr>
        </p:nvSpPr>
        <p:spPr>
          <a:xfrm>
            <a:off x="4038600" y="507323"/>
            <a:ext cx="4876800" cy="5708904"/>
          </a:xfrm>
        </p:spPr>
        <p:txBody>
          <a:bodyPr>
            <a:normAutofit fontScale="85000" lnSpcReduction="20000"/>
          </a:bodyPr>
          <a:lstStyle/>
          <a:p>
            <a:r>
              <a:rPr lang="en-US" sz="2200" dirty="0"/>
              <a:t>Contract law represents an overarching aspect of the legal context for the industry; these are a few especially important considerations:</a:t>
            </a:r>
          </a:p>
          <a:p>
            <a:pPr lvl="1"/>
            <a:r>
              <a:rPr lang="en-US" sz="1900" dirty="0"/>
              <a:t>Services and work often start before contracts are signed;</a:t>
            </a:r>
          </a:p>
          <a:p>
            <a:pPr lvl="1"/>
            <a:r>
              <a:rPr lang="en-US" sz="1900" dirty="0"/>
              <a:t>Certain industry forms (especially AIA forms) dominate, but do not always fully reflect the considered agreements of the parties;</a:t>
            </a:r>
          </a:p>
          <a:p>
            <a:pPr lvl="1"/>
            <a:r>
              <a:rPr lang="en-US" sz="1900" dirty="0"/>
              <a:t>Common contract structures reflect some industry customs and practices;</a:t>
            </a:r>
          </a:p>
          <a:p>
            <a:pPr lvl="1"/>
            <a:r>
              <a:rPr lang="en-US" sz="1900" dirty="0"/>
              <a:t>“Contract documents” refers to more than legal terms and conditions;</a:t>
            </a:r>
          </a:p>
          <a:p>
            <a:pPr lvl="1"/>
            <a:r>
              <a:rPr lang="en-US" sz="1900" dirty="0"/>
              <a:t>Bid packages, drawings, specifications, proposals, clarifications, and qualifications all serve distinct roles;</a:t>
            </a:r>
          </a:p>
          <a:p>
            <a:pPr lvl="1"/>
            <a:r>
              <a:rPr lang="en-US" sz="1900" dirty="0"/>
              <a:t>Legal relationships often arise outside of the formal contracts (e.g., think tort duties and third-party beneficiary theory).</a:t>
            </a:r>
          </a:p>
          <a:p>
            <a:pPr lvl="1"/>
            <a:endParaRPr lang="en-US" dirty="0"/>
          </a:p>
        </p:txBody>
      </p:sp>
      <p:sp>
        <p:nvSpPr>
          <p:cNvPr id="5" name="Footer Placeholder 4">
            <a:extLst>
              <a:ext uri="{FF2B5EF4-FFF2-40B4-BE49-F238E27FC236}">
                <a16:creationId xmlns:a16="http://schemas.microsoft.com/office/drawing/2014/main" id="{C332330E-A77B-E004-E2D2-9A4B6F16098C}"/>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42326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design undertaking</a:t>
            </a:r>
            <a:br>
              <a:rPr lang="en-US" dirty="0"/>
            </a:br>
            <a:br>
              <a:rPr lang="en-US" dirty="0"/>
            </a:br>
            <a:r>
              <a:rPr lang="en-US" sz="2000" dirty="0"/>
              <a:t>Ch. 6 highlights</a:t>
            </a:r>
          </a:p>
        </p:txBody>
      </p:sp>
      <p:sp>
        <p:nvSpPr>
          <p:cNvPr id="3" name="Content Placeholder 2"/>
          <p:cNvSpPr>
            <a:spLocks noGrp="1"/>
          </p:cNvSpPr>
          <p:nvPr>
            <p:ph idx="1"/>
          </p:nvPr>
        </p:nvSpPr>
        <p:spPr>
          <a:xfrm>
            <a:off x="4191000" y="310896"/>
            <a:ext cx="4316097" cy="5740912"/>
          </a:xfrm>
        </p:spPr>
        <p:txBody>
          <a:bodyPr>
            <a:noAutofit/>
          </a:bodyPr>
          <a:lstStyle/>
          <a:p>
            <a:r>
              <a:rPr lang="en-US" sz="1500" dirty="0"/>
              <a:t>For commercial projects, design is typically provided by and through a project architect.</a:t>
            </a:r>
          </a:p>
          <a:p>
            <a:r>
              <a:rPr lang="en-US" sz="1500" dirty="0"/>
              <a:t>For industrial and heavy construction, design is typically provided by and through a project engineer.</a:t>
            </a:r>
          </a:p>
          <a:p>
            <a:r>
              <a:rPr lang="en-US" sz="1500" dirty="0"/>
              <a:t>The design team = the project design professional and a group of consultants in specialty designs.</a:t>
            </a:r>
          </a:p>
          <a:p>
            <a:r>
              <a:rPr lang="en-US" sz="1500" dirty="0"/>
              <a:t>Geotechnical engineers are commonly retained separately by the owner.</a:t>
            </a:r>
          </a:p>
          <a:p>
            <a:r>
              <a:rPr lang="en-US" sz="1500" dirty="0"/>
              <a:t>Building codes are normally adopted locally.</a:t>
            </a:r>
          </a:p>
          <a:p>
            <a:r>
              <a:rPr lang="en-US" sz="1500" dirty="0"/>
              <a:t>Green building codes and sustainable design are hot topics.</a:t>
            </a:r>
          </a:p>
          <a:p>
            <a:r>
              <a:rPr lang="en-US" sz="1500" dirty="0"/>
              <a:t>Section 6.04 is especially important: professional standard of care.</a:t>
            </a:r>
          </a:p>
          <a:p>
            <a:r>
              <a:rPr lang="en-US" sz="1500" dirty="0"/>
              <a:t>Proof of design malpractice normally requires expert testimony on the standard of care and breach of that standard.</a:t>
            </a:r>
          </a:p>
        </p:txBody>
      </p:sp>
      <p:sp>
        <p:nvSpPr>
          <p:cNvPr id="5" name="Footer Placeholder 4">
            <a:extLst>
              <a:ext uri="{FF2B5EF4-FFF2-40B4-BE49-F238E27FC236}">
                <a16:creationId xmlns:a16="http://schemas.microsoft.com/office/drawing/2014/main" id="{8C7D4204-1C44-2CF8-8EB0-7CD6833CF5C6}"/>
              </a:ext>
            </a:extLst>
          </p:cNvPr>
          <p:cNvSpPr>
            <a:spLocks noGrp="1"/>
          </p:cNvSpPr>
          <p:nvPr>
            <p:ph type="ftr" sz="quarter" idx="11"/>
          </p:nvPr>
        </p:nvSpPr>
        <p:spPr>
          <a:xfrm>
            <a:off x="-1676400" y="6477000"/>
            <a:ext cx="7854696" cy="320040"/>
          </a:xfrm>
        </p:spPr>
        <p:txBody>
          <a:bodyPr/>
          <a:lstStyle/>
          <a:p>
            <a:r>
              <a:rPr lang="en-US" dirty="0"/>
              <a:t>Based primarily on Construction Law (Carol J. Patterson, et al. eds., 2d ed., 2019, ABA Publishing) </a:t>
            </a:r>
          </a:p>
        </p:txBody>
      </p:sp>
    </p:spTree>
    <p:extLst>
      <p:ext uri="{BB962C8B-B14F-4D97-AF65-F5344CB8AC3E}">
        <p14:creationId xmlns:p14="http://schemas.microsoft.com/office/powerpoint/2010/main" val="125680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2207" y="2061838"/>
            <a:ext cx="5219585" cy="1662475"/>
          </a:xfrm>
        </p:spPr>
        <p:txBody>
          <a:bodyPr vert="horz" lIns="228600" tIns="228600" rIns="228600" bIns="0" rtlCol="0" anchor="b">
            <a:normAutofit/>
          </a:bodyPr>
          <a:lstStyle/>
          <a:p>
            <a:pPr defTabSz="914400">
              <a:lnSpc>
                <a:spcPct val="80000"/>
              </a:lnSpc>
            </a:pPr>
            <a:r>
              <a:rPr lang="en-US" sz="4000" spc="-150" dirty="0">
                <a:latin typeface="+mn-lt"/>
              </a:rPr>
              <a:t>Overview</a:t>
            </a:r>
          </a:p>
        </p:txBody>
      </p:sp>
      <p:sp>
        <p:nvSpPr>
          <p:cNvPr id="3" name="Text Placeholder 2"/>
          <p:cNvSpPr>
            <a:spLocks noGrp="1"/>
          </p:cNvSpPr>
          <p:nvPr>
            <p:ph type="body" idx="1"/>
          </p:nvPr>
        </p:nvSpPr>
        <p:spPr>
          <a:xfrm>
            <a:off x="2541703" y="3783690"/>
            <a:ext cx="4060594" cy="1196717"/>
          </a:xfrm>
        </p:spPr>
        <p:txBody>
          <a:bodyPr vert="horz" lIns="91440" tIns="0" rIns="91440" bIns="45720" rtlCol="0">
            <a:normAutofit/>
          </a:bodyPr>
          <a:lstStyle/>
          <a:p>
            <a:pPr defTabSz="914400">
              <a:lnSpc>
                <a:spcPct val="100000"/>
              </a:lnSpc>
              <a:spcBef>
                <a:spcPts val="1000"/>
              </a:spcBef>
            </a:pPr>
            <a:r>
              <a:rPr lang="en-US" sz="1700"/>
              <a:t>(Chapters 1-3 Highlights)</a:t>
            </a:r>
          </a:p>
        </p:txBody>
      </p:sp>
      <p:sp>
        <p:nvSpPr>
          <p:cNvPr id="5" name="Footer Placeholder 4">
            <a:extLst>
              <a:ext uri="{FF2B5EF4-FFF2-40B4-BE49-F238E27FC236}">
                <a16:creationId xmlns:a16="http://schemas.microsoft.com/office/drawing/2014/main" id="{9ECA8110-5CEF-C1D6-265A-93A4E197450F}"/>
              </a:ext>
            </a:extLst>
          </p:cNvPr>
          <p:cNvSpPr>
            <a:spLocks noGrp="1"/>
          </p:cNvSpPr>
          <p:nvPr>
            <p:ph type="ftr" sz="quarter" idx="11"/>
          </p:nvPr>
        </p:nvSpPr>
        <p:spPr>
          <a:xfrm>
            <a:off x="603504" y="6402165"/>
            <a:ext cx="7941564" cy="320040"/>
          </a:xfrm>
        </p:spPr>
        <p:txBody>
          <a:bodyPr vert="horz" lIns="91440" tIns="45720" rIns="91440" bIns="45720" rtlCol="0" anchor="ctr">
            <a:normAutofit/>
          </a:bodyPr>
          <a:lstStyle/>
          <a:p>
            <a:pPr>
              <a:spcAft>
                <a:spcPts val="600"/>
              </a:spcAft>
            </a:pPr>
            <a:r>
              <a:rPr lang="en-US" dirty="0"/>
              <a:t>Based primarily on Construction Law (Carol J. Patterson, et al. eds., 2d ed., 2019, ABA Publishing) </a:t>
            </a:r>
            <a:endParaRPr lang="en-US"/>
          </a:p>
        </p:txBody>
      </p:sp>
    </p:spTree>
    <p:extLst>
      <p:ext uri="{BB962C8B-B14F-4D97-AF65-F5344CB8AC3E}">
        <p14:creationId xmlns:p14="http://schemas.microsoft.com/office/powerpoint/2010/main" val="829905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design undertaking</a:t>
            </a:r>
          </a:p>
        </p:txBody>
      </p:sp>
      <p:sp>
        <p:nvSpPr>
          <p:cNvPr id="3" name="Content Placeholder 2"/>
          <p:cNvSpPr>
            <a:spLocks noGrp="1"/>
          </p:cNvSpPr>
          <p:nvPr>
            <p:ph idx="1"/>
          </p:nvPr>
        </p:nvSpPr>
        <p:spPr>
          <a:xfrm>
            <a:off x="4114800" y="457200"/>
            <a:ext cx="4495800" cy="5562600"/>
          </a:xfrm>
        </p:spPr>
        <p:txBody>
          <a:bodyPr>
            <a:noAutofit/>
          </a:bodyPr>
          <a:lstStyle/>
          <a:p>
            <a:r>
              <a:rPr lang="en-US" sz="1800" dirty="0"/>
              <a:t>A failure to comply with applicable codes may be malpractice per se.</a:t>
            </a:r>
          </a:p>
          <a:p>
            <a:r>
              <a:rPr lang="en-US" sz="1800" dirty="0"/>
              <a:t>In most jurisdictions, no implied warranties are read into design contracts; contrast this to the </a:t>
            </a:r>
            <a:r>
              <a:rPr lang="en-US" sz="1800" dirty="0" err="1"/>
              <a:t>Spearin</a:t>
            </a:r>
            <a:r>
              <a:rPr lang="en-US" sz="1800" dirty="0"/>
              <a:t> Doctrine.</a:t>
            </a:r>
          </a:p>
          <a:p>
            <a:r>
              <a:rPr lang="en-US" sz="1800" dirty="0"/>
              <a:t>Value engineering is an important concept to understand—it is often done by the contractor and not by an engineer.</a:t>
            </a:r>
          </a:p>
          <a:p>
            <a:r>
              <a:rPr lang="en-US" sz="1800" dirty="0"/>
              <a:t>Know the distinction between design specifications and performance specifications.</a:t>
            </a:r>
          </a:p>
          <a:p>
            <a:r>
              <a:rPr lang="en-US" sz="1800" dirty="0"/>
              <a:t>Specialty subcontractors often work on a design-build (performance specification) basis, even on a design-bid-build project.</a:t>
            </a:r>
          </a:p>
        </p:txBody>
      </p:sp>
      <p:sp>
        <p:nvSpPr>
          <p:cNvPr id="5" name="Footer Placeholder 4">
            <a:extLst>
              <a:ext uri="{FF2B5EF4-FFF2-40B4-BE49-F238E27FC236}">
                <a16:creationId xmlns:a16="http://schemas.microsoft.com/office/drawing/2014/main" id="{95E3D9BE-A27A-4140-325C-C9CD0A86A708}"/>
              </a:ext>
            </a:extLst>
          </p:cNvPr>
          <p:cNvSpPr>
            <a:spLocks noGrp="1"/>
          </p:cNvSpPr>
          <p:nvPr>
            <p:ph type="ftr" sz="quarter" idx="11"/>
          </p:nvPr>
        </p:nvSpPr>
        <p:spPr>
          <a:xfrm>
            <a:off x="-1600200" y="6400800"/>
            <a:ext cx="7854696" cy="320040"/>
          </a:xfrm>
        </p:spPr>
        <p:txBody>
          <a:bodyPr/>
          <a:lstStyle/>
          <a:p>
            <a:r>
              <a:rPr lang="en-US" dirty="0"/>
              <a:t>Based primarily on Construction Law (Carol J. Patterson, et al. eds., 2d ed., 2019, ABA Publishing) </a:t>
            </a:r>
          </a:p>
        </p:txBody>
      </p:sp>
    </p:spTree>
    <p:extLst>
      <p:ext uri="{BB962C8B-B14F-4D97-AF65-F5344CB8AC3E}">
        <p14:creationId xmlns:p14="http://schemas.microsoft.com/office/powerpoint/2010/main" val="19057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agreements</a:t>
            </a:r>
            <a:br>
              <a:rPr lang="en-US" dirty="0"/>
            </a:br>
            <a:endParaRPr lang="en-US" dirty="0"/>
          </a:p>
        </p:txBody>
      </p:sp>
      <p:sp>
        <p:nvSpPr>
          <p:cNvPr id="3" name="Content Placeholder 2"/>
          <p:cNvSpPr>
            <a:spLocks noGrp="1"/>
          </p:cNvSpPr>
          <p:nvPr>
            <p:ph idx="1"/>
          </p:nvPr>
        </p:nvSpPr>
        <p:spPr>
          <a:xfrm>
            <a:off x="4267200" y="381000"/>
            <a:ext cx="4468497" cy="5740912"/>
          </a:xfrm>
        </p:spPr>
        <p:txBody>
          <a:bodyPr>
            <a:normAutofit fontScale="92500" lnSpcReduction="10000"/>
          </a:bodyPr>
          <a:lstStyle/>
          <a:p>
            <a:r>
              <a:rPr lang="en-US" sz="1700" dirty="0"/>
              <a:t> Architectural services agreements typically encompass several distinct design phases.</a:t>
            </a:r>
          </a:p>
          <a:p>
            <a:r>
              <a:rPr lang="en-US" sz="1700" dirty="0"/>
              <a:t>A  usually expects to rely on O’s approval of the design at each phase—meaning that A receives additional compensation if O later wishes to change something covered in approved plans and specifications.</a:t>
            </a:r>
          </a:p>
          <a:p>
            <a:r>
              <a:rPr lang="en-US" sz="1700" dirty="0"/>
              <a:t>In one approach to defining the scope of services, the contract fee covers specified basic services, while additional services require additional compensation.</a:t>
            </a:r>
          </a:p>
          <a:p>
            <a:r>
              <a:rPr lang="en-US" sz="1700" dirty="0"/>
              <a:t>In a D-B-B delivery system, the project architect commonly assists the owner during the bidding or contractor negotiation process and in contract administration.</a:t>
            </a:r>
          </a:p>
          <a:p>
            <a:r>
              <a:rPr lang="en-US" sz="1700" dirty="0"/>
              <a:t>O may be responsible for securing certain consulting services, tests, reports, and inspections.</a:t>
            </a:r>
          </a:p>
          <a:p>
            <a:endParaRPr lang="en-US" dirty="0"/>
          </a:p>
        </p:txBody>
      </p:sp>
      <p:sp>
        <p:nvSpPr>
          <p:cNvPr id="5" name="Footer Placeholder 4">
            <a:extLst>
              <a:ext uri="{FF2B5EF4-FFF2-40B4-BE49-F238E27FC236}">
                <a16:creationId xmlns:a16="http://schemas.microsoft.com/office/drawing/2014/main" id="{71EBF278-F91B-11E7-53D4-CEB562FA58D9}"/>
              </a:ext>
            </a:extLst>
          </p:cNvPr>
          <p:cNvSpPr>
            <a:spLocks noGrp="1"/>
          </p:cNvSpPr>
          <p:nvPr>
            <p:ph type="ftr" sz="quarter" idx="11"/>
          </p:nvPr>
        </p:nvSpPr>
        <p:spPr/>
        <p:txBody>
          <a:bodyPr/>
          <a:lstStyle/>
          <a:p>
            <a:r>
              <a:rPr lang="en-US" dirty="0"/>
              <a:t>Based primarily on Construction Law (Carol J. Patterson, et al. eds., 2d ed., 2019, ABA Publishing) </a:t>
            </a:r>
          </a:p>
        </p:txBody>
      </p:sp>
    </p:spTree>
    <p:extLst>
      <p:ext uri="{BB962C8B-B14F-4D97-AF65-F5344CB8AC3E}">
        <p14:creationId xmlns:p14="http://schemas.microsoft.com/office/powerpoint/2010/main" val="34927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design agreements</a:t>
            </a:r>
          </a:p>
        </p:txBody>
      </p:sp>
      <p:sp>
        <p:nvSpPr>
          <p:cNvPr id="3" name="Content Placeholder 2"/>
          <p:cNvSpPr>
            <a:spLocks noGrp="1"/>
          </p:cNvSpPr>
          <p:nvPr>
            <p:ph idx="1"/>
          </p:nvPr>
        </p:nvSpPr>
        <p:spPr/>
        <p:txBody>
          <a:bodyPr/>
          <a:lstStyle/>
          <a:p>
            <a:r>
              <a:rPr lang="en-US" sz="2000" dirty="0"/>
              <a:t>The budget risk is normally on O and not A.</a:t>
            </a:r>
          </a:p>
          <a:p>
            <a:r>
              <a:rPr lang="en-US" sz="2000" dirty="0"/>
              <a:t>If A agrees to design to a budget:</a:t>
            </a:r>
          </a:p>
          <a:p>
            <a:pPr lvl="1"/>
            <a:r>
              <a:rPr lang="en-US" sz="1800" dirty="0"/>
              <a:t>What are the alternative remedies if the bids come in high?</a:t>
            </a:r>
          </a:p>
          <a:p>
            <a:pPr lvl="1"/>
            <a:r>
              <a:rPr lang="en-US" sz="1800" dirty="0"/>
              <a:t>What are the implications of the betterment doctrine?</a:t>
            </a:r>
          </a:p>
          <a:p>
            <a:endParaRPr lang="en-US" dirty="0"/>
          </a:p>
        </p:txBody>
      </p:sp>
      <p:sp>
        <p:nvSpPr>
          <p:cNvPr id="5" name="Footer Placeholder 4">
            <a:extLst>
              <a:ext uri="{FF2B5EF4-FFF2-40B4-BE49-F238E27FC236}">
                <a16:creationId xmlns:a16="http://schemas.microsoft.com/office/drawing/2014/main" id="{BF17A71A-F2EF-413E-A517-46401DC77086}"/>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49049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design agreements</a:t>
            </a:r>
          </a:p>
        </p:txBody>
      </p:sp>
      <p:sp>
        <p:nvSpPr>
          <p:cNvPr id="3" name="Content Placeholder 2"/>
          <p:cNvSpPr>
            <a:spLocks noGrp="1"/>
          </p:cNvSpPr>
          <p:nvPr>
            <p:ph idx="1"/>
          </p:nvPr>
        </p:nvSpPr>
        <p:spPr/>
        <p:txBody>
          <a:bodyPr/>
          <a:lstStyle/>
          <a:p>
            <a:r>
              <a:rPr lang="en-US" sz="2000" dirty="0"/>
              <a:t>Ownership of the design documents requires some elaboration.</a:t>
            </a:r>
          </a:p>
          <a:p>
            <a:r>
              <a:rPr lang="en-US" sz="2000" dirty="0"/>
              <a:t>Contractual liability limits are especially important.</a:t>
            </a:r>
          </a:p>
          <a:p>
            <a:r>
              <a:rPr lang="en-US" sz="2000" dirty="0"/>
              <a:t>Contract terms dealing expressly with termination are common.</a:t>
            </a:r>
          </a:p>
          <a:p>
            <a:pPr lvl="1"/>
            <a:r>
              <a:rPr lang="en-US" sz="1800" dirty="0"/>
              <a:t>They often include O’s option to terminate without cause. </a:t>
            </a:r>
          </a:p>
          <a:p>
            <a:pPr lvl="1"/>
            <a:r>
              <a:rPr lang="en-US" sz="1800" dirty="0"/>
              <a:t>Be sure that these provisions make economic sense from your client’s perspective.</a:t>
            </a:r>
          </a:p>
          <a:p>
            <a:endParaRPr lang="en-US" dirty="0"/>
          </a:p>
        </p:txBody>
      </p:sp>
      <p:sp>
        <p:nvSpPr>
          <p:cNvPr id="5" name="Footer Placeholder 4">
            <a:extLst>
              <a:ext uri="{FF2B5EF4-FFF2-40B4-BE49-F238E27FC236}">
                <a16:creationId xmlns:a16="http://schemas.microsoft.com/office/drawing/2014/main" id="{5294F3CA-E2C3-971E-172D-31233109AF0A}"/>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20376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Architect’s contract administration</a:t>
            </a:r>
            <a:br>
              <a:rPr lang="en-US" dirty="0"/>
            </a:br>
            <a:br>
              <a:rPr lang="en-US" dirty="0"/>
            </a:br>
            <a:r>
              <a:rPr lang="en-US" sz="2800" dirty="0"/>
              <a:t>chapter 7 highlights</a:t>
            </a:r>
            <a:endParaRPr lang="en-US" dirty="0"/>
          </a:p>
        </p:txBody>
      </p:sp>
      <p:sp>
        <p:nvSpPr>
          <p:cNvPr id="3" name="Content Placeholder 2"/>
          <p:cNvSpPr>
            <a:spLocks noGrp="1"/>
          </p:cNvSpPr>
          <p:nvPr>
            <p:ph idx="1"/>
          </p:nvPr>
        </p:nvSpPr>
        <p:spPr/>
        <p:txBody>
          <a:bodyPr>
            <a:noAutofit/>
          </a:bodyPr>
          <a:lstStyle/>
          <a:p>
            <a:r>
              <a:rPr lang="en-US" sz="1800" dirty="0"/>
              <a:t>Key points to keep in mind:</a:t>
            </a:r>
          </a:p>
          <a:p>
            <a:pPr lvl="1"/>
            <a:r>
              <a:rPr lang="en-US" sz="1600" dirty="0"/>
              <a:t>The chapter reflects the most common contract administration arrangement for commercial projects using the design-bid-build system.</a:t>
            </a:r>
          </a:p>
          <a:p>
            <a:pPr lvl="1"/>
            <a:r>
              <a:rPr lang="en-US" sz="1600" dirty="0"/>
              <a:t>This is the AIA’s approach; for a major contrast, see ConsensusDocs 200.</a:t>
            </a:r>
          </a:p>
          <a:p>
            <a:pPr lvl="1"/>
            <a:r>
              <a:rPr lang="en-US" sz="1600" dirty="0"/>
              <a:t>AIA approach has A function variously as O’s representative, O’s advisor, or a neutral arbiter between O and C.</a:t>
            </a:r>
          </a:p>
          <a:p>
            <a:pPr lvl="1"/>
            <a:r>
              <a:rPr lang="en-US" sz="1600" dirty="0"/>
              <a:t>Note the liability risks associated with A’s contract admin.</a:t>
            </a:r>
          </a:p>
          <a:p>
            <a:pPr lvl="1"/>
            <a:r>
              <a:rPr lang="en-US" sz="1600" dirty="0"/>
              <a:t>I’m fond of the questions on page 223.</a:t>
            </a:r>
          </a:p>
        </p:txBody>
      </p:sp>
      <p:sp>
        <p:nvSpPr>
          <p:cNvPr id="5" name="Footer Placeholder 4">
            <a:extLst>
              <a:ext uri="{FF2B5EF4-FFF2-40B4-BE49-F238E27FC236}">
                <a16:creationId xmlns:a16="http://schemas.microsoft.com/office/drawing/2014/main" id="{56E018CC-63BE-7EBF-020D-9410D79F721F}"/>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09631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Contractor selection</a:t>
            </a:r>
            <a:br>
              <a:rPr lang="en-US" dirty="0"/>
            </a:br>
            <a:br>
              <a:rPr lang="en-US" dirty="0"/>
            </a:br>
            <a:r>
              <a:rPr lang="en-US" sz="2000" dirty="0"/>
              <a:t>Chapter 8 highlights</a:t>
            </a:r>
            <a:endParaRPr lang="en-US" dirty="0"/>
          </a:p>
        </p:txBody>
      </p:sp>
      <p:sp>
        <p:nvSpPr>
          <p:cNvPr id="3" name="Content Placeholder 2"/>
          <p:cNvSpPr>
            <a:spLocks noGrp="1"/>
          </p:cNvSpPr>
          <p:nvPr>
            <p:ph idx="1"/>
          </p:nvPr>
        </p:nvSpPr>
        <p:spPr>
          <a:xfrm>
            <a:off x="4038600" y="228601"/>
            <a:ext cx="4648200" cy="6019800"/>
          </a:xfrm>
        </p:spPr>
        <p:txBody>
          <a:bodyPr>
            <a:noAutofit/>
          </a:bodyPr>
          <a:lstStyle/>
          <a:p>
            <a:r>
              <a:rPr lang="en-US" sz="1800" dirty="0"/>
              <a:t>Be sure that you understand the main contrasts between the contractor selection process for public projects as compared to private ones.</a:t>
            </a:r>
          </a:p>
          <a:p>
            <a:pPr lvl="1"/>
            <a:r>
              <a:rPr lang="en-US" sz="1600" dirty="0"/>
              <a:t>Chapter 8 mostly concerns public projects, especially those governed by public bidding statutes and regulations.</a:t>
            </a:r>
          </a:p>
          <a:p>
            <a:pPr lvl="1"/>
            <a:r>
              <a:rPr lang="en-US" sz="1600" dirty="0"/>
              <a:t>True competitive bidding for public projects is highly structured.</a:t>
            </a:r>
          </a:p>
          <a:p>
            <a:pPr lvl="1"/>
            <a:r>
              <a:rPr lang="en-US" sz="1600" dirty="0"/>
              <a:t>Note the connection between the competitive bidding process and the Design-Bid-Build project delivery system.</a:t>
            </a:r>
          </a:p>
          <a:p>
            <a:pPr lvl="1"/>
            <a:r>
              <a:rPr lang="en-US" sz="1600" dirty="0"/>
              <a:t>Public works projects constitute a subspecialty in construction law practice; more on this in Chapter 23.</a:t>
            </a:r>
          </a:p>
        </p:txBody>
      </p:sp>
      <p:sp>
        <p:nvSpPr>
          <p:cNvPr id="5" name="Footer Placeholder 4">
            <a:extLst>
              <a:ext uri="{FF2B5EF4-FFF2-40B4-BE49-F238E27FC236}">
                <a16:creationId xmlns:a16="http://schemas.microsoft.com/office/drawing/2014/main" id="{163428ED-1D7E-84DB-397C-E28D3AF8EB9F}"/>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220931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on Contractor Selection</a:t>
            </a:r>
          </a:p>
        </p:txBody>
      </p:sp>
      <p:sp>
        <p:nvSpPr>
          <p:cNvPr id="3" name="Content Placeholder 2"/>
          <p:cNvSpPr>
            <a:spLocks noGrp="1"/>
          </p:cNvSpPr>
          <p:nvPr>
            <p:ph idx="1"/>
          </p:nvPr>
        </p:nvSpPr>
        <p:spPr/>
        <p:txBody>
          <a:bodyPr>
            <a:normAutofit/>
          </a:bodyPr>
          <a:lstStyle/>
          <a:p>
            <a:r>
              <a:rPr lang="en-US" sz="2000" dirty="0"/>
              <a:t>Key concepts and terminology that apply to private as well as public projects:</a:t>
            </a:r>
          </a:p>
          <a:p>
            <a:pPr lvl="1"/>
            <a:r>
              <a:rPr lang="en-US" sz="1800" dirty="0"/>
              <a:t>Bid package;</a:t>
            </a:r>
          </a:p>
          <a:p>
            <a:pPr lvl="1"/>
            <a:r>
              <a:rPr lang="en-US" sz="1800" dirty="0"/>
              <a:t>Project manual;</a:t>
            </a:r>
          </a:p>
          <a:p>
            <a:pPr lvl="1"/>
            <a:r>
              <a:rPr lang="en-US" sz="1800" dirty="0"/>
              <a:t>Alternates;</a:t>
            </a:r>
          </a:p>
          <a:p>
            <a:pPr lvl="1"/>
            <a:r>
              <a:rPr lang="en-US" sz="1800" dirty="0"/>
              <a:t>Allowances;</a:t>
            </a:r>
          </a:p>
          <a:p>
            <a:pPr lvl="1"/>
            <a:r>
              <a:rPr lang="en-US" sz="1800" dirty="0"/>
              <a:t>Addenda;</a:t>
            </a:r>
          </a:p>
          <a:p>
            <a:pPr lvl="1"/>
            <a:r>
              <a:rPr lang="en-US" sz="1800" dirty="0"/>
              <a:t>Bid bond;</a:t>
            </a:r>
          </a:p>
          <a:p>
            <a:pPr lvl="1"/>
            <a:r>
              <a:rPr lang="en-US" sz="1800" dirty="0"/>
              <a:t>Bidder’s exceptions, qualifications, &amp; requests for clarification.</a:t>
            </a:r>
          </a:p>
        </p:txBody>
      </p:sp>
      <p:sp>
        <p:nvSpPr>
          <p:cNvPr id="5" name="Footer Placeholder 4">
            <a:extLst>
              <a:ext uri="{FF2B5EF4-FFF2-40B4-BE49-F238E27FC236}">
                <a16:creationId xmlns:a16="http://schemas.microsoft.com/office/drawing/2014/main" id="{0A1625F9-EEB6-7006-8859-855DB2E77B60}"/>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242218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Pricing Construction Contracts</a:t>
            </a:r>
            <a:br>
              <a:rPr lang="en-US" dirty="0"/>
            </a:br>
            <a:r>
              <a:rPr lang="en-US" sz="2000" dirty="0"/>
              <a:t>(Chapter 9 highlights)</a:t>
            </a:r>
            <a:br>
              <a:rPr lang="en-US" dirty="0"/>
            </a:br>
            <a:endParaRPr lang="en-US" dirty="0"/>
          </a:p>
        </p:txBody>
      </p:sp>
      <p:sp>
        <p:nvSpPr>
          <p:cNvPr id="3" name="Content Placeholder 2"/>
          <p:cNvSpPr>
            <a:spLocks noGrp="1"/>
          </p:cNvSpPr>
          <p:nvPr>
            <p:ph idx="1"/>
          </p:nvPr>
        </p:nvSpPr>
        <p:spPr>
          <a:xfrm>
            <a:off x="4114800" y="381000"/>
            <a:ext cx="4392297" cy="5670808"/>
          </a:xfrm>
        </p:spPr>
        <p:txBody>
          <a:bodyPr>
            <a:noAutofit/>
          </a:bodyPr>
          <a:lstStyle/>
          <a:p>
            <a:r>
              <a:rPr lang="en-US" sz="1800" dirty="0"/>
              <a:t>Pricing mechanisms:</a:t>
            </a:r>
          </a:p>
          <a:p>
            <a:pPr lvl="1"/>
            <a:r>
              <a:rPr lang="en-US" sz="1600" dirty="0"/>
              <a:t>Allocate economic risks;</a:t>
            </a:r>
          </a:p>
          <a:p>
            <a:pPr lvl="1"/>
            <a:r>
              <a:rPr lang="en-US" sz="1600" dirty="0"/>
              <a:t>Impact many other contract terms.</a:t>
            </a:r>
          </a:p>
          <a:p>
            <a:r>
              <a:rPr lang="en-US" sz="1800" dirty="0"/>
              <a:t>Stipulated sum contracts considerations:</a:t>
            </a:r>
          </a:p>
          <a:p>
            <a:pPr lvl="1"/>
            <a:r>
              <a:rPr lang="en-US" sz="1600" dirty="0"/>
              <a:t>Scope of work becomes super-critical;</a:t>
            </a:r>
          </a:p>
          <a:p>
            <a:pPr lvl="1"/>
            <a:r>
              <a:rPr lang="en-US" sz="1600" dirty="0"/>
              <a:t>Potentially conflicting economic incentives for O &amp; C;</a:t>
            </a:r>
          </a:p>
          <a:p>
            <a:pPr lvl="1"/>
            <a:r>
              <a:rPr lang="en-US" sz="1600" dirty="0"/>
              <a:t>Importance of progress payment terms;</a:t>
            </a:r>
          </a:p>
          <a:p>
            <a:pPr lvl="1"/>
            <a:r>
              <a:rPr lang="en-US" sz="1600" dirty="0"/>
              <a:t>Role of a schedule of values;</a:t>
            </a:r>
          </a:p>
          <a:p>
            <a:pPr lvl="1"/>
            <a:r>
              <a:rPr lang="en-US" sz="1600" dirty="0"/>
              <a:t>O’s additional risk if C gets ahead on payments.</a:t>
            </a:r>
          </a:p>
          <a:p>
            <a:r>
              <a:rPr lang="en-US" sz="1800" dirty="0"/>
              <a:t>Cost-plus contracts:</a:t>
            </a:r>
          </a:p>
          <a:p>
            <a:pPr lvl="1"/>
            <a:r>
              <a:rPr lang="en-US" sz="1600" dirty="0"/>
              <a:t>Require comprehensive definition of “cost of the work;”</a:t>
            </a:r>
          </a:p>
          <a:p>
            <a:pPr lvl="1"/>
            <a:r>
              <a:rPr lang="en-US" sz="1600" dirty="0"/>
              <a:t>“Plus” accounts for C’s overhead and profit.</a:t>
            </a:r>
          </a:p>
        </p:txBody>
      </p:sp>
      <p:sp>
        <p:nvSpPr>
          <p:cNvPr id="5" name="Footer Placeholder 4">
            <a:extLst>
              <a:ext uri="{FF2B5EF4-FFF2-40B4-BE49-F238E27FC236}">
                <a16:creationId xmlns:a16="http://schemas.microsoft.com/office/drawing/2014/main" id="{78DF1989-EB59-6799-3B5B-1A834AC5DDBC}"/>
              </a:ext>
            </a:extLst>
          </p:cNvPr>
          <p:cNvSpPr>
            <a:spLocks noGrp="1"/>
          </p:cNvSpPr>
          <p:nvPr>
            <p:ph type="ftr" sz="quarter" idx="11"/>
          </p:nvPr>
        </p:nvSpPr>
        <p:spPr>
          <a:xfrm>
            <a:off x="-1905000" y="6324600"/>
            <a:ext cx="7854696" cy="320040"/>
          </a:xfrm>
        </p:spPr>
        <p:txBody>
          <a:bodyPr/>
          <a:lstStyle/>
          <a:p>
            <a:r>
              <a:rPr lang="en-US" dirty="0"/>
              <a:t>Based primarily on Construction Law (Carol J. Patterson, et al. eds., 2d ed., 2019, ABA Publishing) </a:t>
            </a:r>
          </a:p>
        </p:txBody>
      </p:sp>
    </p:spTree>
    <p:extLst>
      <p:ext uri="{BB962C8B-B14F-4D97-AF65-F5344CB8AC3E}">
        <p14:creationId xmlns:p14="http://schemas.microsoft.com/office/powerpoint/2010/main" val="358104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pricing</a:t>
            </a:r>
          </a:p>
        </p:txBody>
      </p:sp>
      <p:sp>
        <p:nvSpPr>
          <p:cNvPr id="3" name="Content Placeholder 2"/>
          <p:cNvSpPr>
            <a:spLocks noGrp="1"/>
          </p:cNvSpPr>
          <p:nvPr>
            <p:ph idx="1"/>
          </p:nvPr>
        </p:nvSpPr>
        <p:spPr/>
        <p:txBody>
          <a:bodyPr>
            <a:noAutofit/>
          </a:bodyPr>
          <a:lstStyle/>
          <a:p>
            <a:r>
              <a:rPr lang="en-US" sz="2000" dirty="0"/>
              <a:t>Estimates often operate as caps, subject to adjustment with O’s consent.</a:t>
            </a:r>
          </a:p>
          <a:p>
            <a:r>
              <a:rPr lang="en-US" sz="2000" dirty="0"/>
              <a:t>Guaranteed maximum price (GMP) contracts blend cost-plus pricing with a stipulated sum element.</a:t>
            </a:r>
          </a:p>
          <a:p>
            <a:r>
              <a:rPr lang="en-US" sz="2000" dirty="0"/>
              <a:t>Related concepts:</a:t>
            </a:r>
          </a:p>
          <a:p>
            <a:pPr lvl="1"/>
            <a:r>
              <a:rPr lang="en-US" sz="1800" dirty="0"/>
              <a:t>Unit pricing;</a:t>
            </a:r>
          </a:p>
          <a:p>
            <a:pPr lvl="1"/>
            <a:r>
              <a:rPr lang="en-US" sz="1800" dirty="0"/>
              <a:t>VEQ clauses;</a:t>
            </a:r>
          </a:p>
          <a:p>
            <a:pPr lvl="1"/>
            <a:r>
              <a:rPr lang="en-US" sz="1800" dirty="0"/>
              <a:t>Unbalanced bidding;</a:t>
            </a:r>
          </a:p>
          <a:p>
            <a:pPr lvl="1"/>
            <a:r>
              <a:rPr lang="en-US" sz="1800" dirty="0"/>
              <a:t>Change order pricing;</a:t>
            </a:r>
          </a:p>
          <a:p>
            <a:pPr lvl="1"/>
            <a:r>
              <a:rPr lang="en-US" sz="1800" dirty="0"/>
              <a:t>Allowances, contingencies, budgets, audit rights.</a:t>
            </a:r>
          </a:p>
        </p:txBody>
      </p:sp>
      <p:sp>
        <p:nvSpPr>
          <p:cNvPr id="5" name="Footer Placeholder 4">
            <a:extLst>
              <a:ext uri="{FF2B5EF4-FFF2-40B4-BE49-F238E27FC236}">
                <a16:creationId xmlns:a16="http://schemas.microsoft.com/office/drawing/2014/main" id="{FFA24501-5CFD-AB52-5924-16A677DDFF29}"/>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54378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Subcontractors &amp; suppliers</a:t>
            </a:r>
            <a:br>
              <a:rPr lang="en-US" dirty="0"/>
            </a:br>
            <a:br>
              <a:rPr lang="en-US" dirty="0"/>
            </a:br>
            <a:r>
              <a:rPr lang="en-US" sz="2000" dirty="0"/>
              <a:t>chapter 10 highlights</a:t>
            </a:r>
            <a:endParaRPr lang="en-US" dirty="0"/>
          </a:p>
        </p:txBody>
      </p:sp>
      <p:sp>
        <p:nvSpPr>
          <p:cNvPr id="3" name="Content Placeholder 2"/>
          <p:cNvSpPr>
            <a:spLocks noGrp="1"/>
          </p:cNvSpPr>
          <p:nvPr>
            <p:ph idx="1"/>
          </p:nvPr>
        </p:nvSpPr>
        <p:spPr/>
        <p:txBody>
          <a:bodyPr>
            <a:normAutofit/>
          </a:bodyPr>
          <a:lstStyle/>
          <a:p>
            <a:r>
              <a:rPr lang="en-US" sz="2000" dirty="0"/>
              <a:t>Do you understand the distinction between a subcontractor and a supplier &amp; why that distinction may have important legal consequences?</a:t>
            </a:r>
          </a:p>
          <a:p>
            <a:r>
              <a:rPr lang="en-US" sz="2000" dirty="0"/>
              <a:t>Some owners want input into the process of selecting subs and suppliers—do you see how owner participation has different implications depending on the delivery system and pricing structure?</a:t>
            </a:r>
          </a:p>
        </p:txBody>
      </p:sp>
      <p:sp>
        <p:nvSpPr>
          <p:cNvPr id="5" name="Footer Placeholder 4">
            <a:extLst>
              <a:ext uri="{FF2B5EF4-FFF2-40B4-BE49-F238E27FC236}">
                <a16:creationId xmlns:a16="http://schemas.microsoft.com/office/drawing/2014/main" id="{8D3F685E-4A5D-6BF5-0C61-4B25CE2B4AD2}"/>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418905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Principles &amp; Issues</a:t>
            </a:r>
          </a:p>
        </p:txBody>
      </p:sp>
      <p:sp>
        <p:nvSpPr>
          <p:cNvPr id="3" name="Content Placeholder 2"/>
          <p:cNvSpPr>
            <a:spLocks noGrp="1"/>
          </p:cNvSpPr>
          <p:nvPr>
            <p:ph idx="1"/>
          </p:nvPr>
        </p:nvSpPr>
        <p:spPr/>
        <p:txBody>
          <a:bodyPr/>
          <a:lstStyle/>
          <a:p>
            <a:r>
              <a:rPr lang="en-US" sz="2000" dirty="0"/>
              <a:t>Universal principles are overriding themes that frame many legal aspects of design and construction.</a:t>
            </a:r>
          </a:p>
          <a:p>
            <a:r>
              <a:rPr lang="en-US" sz="2000" dirty="0"/>
              <a:t>Universal issues are the recurring considerations that affect how participants structure and negotiate legal relationships in the industry and that account for many design and construction problems and disputes.</a:t>
            </a:r>
          </a:p>
          <a:p>
            <a:pPr lvl="1"/>
            <a:endParaRPr lang="en-US" dirty="0"/>
          </a:p>
        </p:txBody>
      </p:sp>
      <p:sp>
        <p:nvSpPr>
          <p:cNvPr id="5" name="Footer Placeholder 4">
            <a:extLst>
              <a:ext uri="{FF2B5EF4-FFF2-40B4-BE49-F238E27FC236}">
                <a16:creationId xmlns:a16="http://schemas.microsoft.com/office/drawing/2014/main" id="{60B6DF2C-FBB7-3380-2D7B-5A0D1355F065}"/>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279858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subcontractors</a:t>
            </a:r>
          </a:p>
        </p:txBody>
      </p:sp>
      <p:sp>
        <p:nvSpPr>
          <p:cNvPr id="3" name="Content Placeholder 2"/>
          <p:cNvSpPr>
            <a:spLocks noGrp="1"/>
          </p:cNvSpPr>
          <p:nvPr>
            <p:ph idx="1"/>
          </p:nvPr>
        </p:nvSpPr>
        <p:spPr/>
        <p:txBody>
          <a:bodyPr>
            <a:noAutofit/>
          </a:bodyPr>
          <a:lstStyle/>
          <a:p>
            <a:r>
              <a:rPr lang="en-US" sz="2000" dirty="0"/>
              <a:t>Subcontractor bids in the industry context:</a:t>
            </a:r>
          </a:p>
          <a:p>
            <a:pPr lvl="1"/>
            <a:r>
              <a:rPr lang="en-US" sz="1800" dirty="0"/>
              <a:t>Classical offer and acceptance theory can  be problematic—enter promissory estoppel.</a:t>
            </a:r>
          </a:p>
          <a:p>
            <a:pPr lvl="1"/>
            <a:r>
              <a:rPr lang="en-US" sz="1800" dirty="0"/>
              <a:t> Bidding sins: bid chiseling, bid shopping, and bid peddling.</a:t>
            </a:r>
          </a:p>
          <a:p>
            <a:r>
              <a:rPr lang="en-US" sz="2000" dirty="0"/>
              <a:t>Flow-down and flow-up contract terms—the AIA example is worth discussing.</a:t>
            </a:r>
          </a:p>
          <a:p>
            <a:r>
              <a:rPr lang="en-US" sz="2000" dirty="0"/>
              <a:t>The conditional assignment of subcontracts—an important consideration for O and the construction lender.</a:t>
            </a:r>
          </a:p>
        </p:txBody>
      </p:sp>
      <p:sp>
        <p:nvSpPr>
          <p:cNvPr id="5" name="Footer Placeholder 4">
            <a:extLst>
              <a:ext uri="{FF2B5EF4-FFF2-40B4-BE49-F238E27FC236}">
                <a16:creationId xmlns:a16="http://schemas.microsoft.com/office/drawing/2014/main" id="{D248771A-792C-D74B-6068-0387480C800F}"/>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256089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subcontracts</a:t>
            </a:r>
          </a:p>
        </p:txBody>
      </p:sp>
      <p:sp>
        <p:nvSpPr>
          <p:cNvPr id="3" name="Content Placeholder 2"/>
          <p:cNvSpPr>
            <a:spLocks noGrp="1"/>
          </p:cNvSpPr>
          <p:nvPr>
            <p:ph idx="1"/>
          </p:nvPr>
        </p:nvSpPr>
        <p:spPr/>
        <p:txBody>
          <a:bodyPr>
            <a:noAutofit/>
          </a:bodyPr>
          <a:lstStyle/>
          <a:p>
            <a:r>
              <a:rPr lang="en-US" sz="1800" dirty="0"/>
              <a:t>Recall that </a:t>
            </a:r>
            <a:r>
              <a:rPr lang="en-US" sz="1800" i="1" dirty="0"/>
              <a:t>relationships rule </a:t>
            </a:r>
            <a:r>
              <a:rPr lang="en-US" sz="1800" dirty="0"/>
              <a:t>and that general contractors manage risk for profit.</a:t>
            </a:r>
          </a:p>
          <a:p>
            <a:r>
              <a:rPr lang="en-US" sz="1800" dirty="0"/>
              <a:t>Coordination of subcontractors is a key to managing the risk—</a:t>
            </a:r>
            <a:r>
              <a:rPr lang="en-US" sz="1800" dirty="0" err="1"/>
              <a:t>e.g</a:t>
            </a:r>
            <a:r>
              <a:rPr lang="en-US" sz="1800" dirty="0"/>
              <a:t>, scheduling, staging areas, and many other administrative aspects.</a:t>
            </a:r>
          </a:p>
          <a:p>
            <a:r>
              <a:rPr lang="en-US" sz="1800" dirty="0"/>
              <a:t>The role of indemnities:</a:t>
            </a:r>
          </a:p>
          <a:p>
            <a:pPr lvl="1"/>
            <a:r>
              <a:rPr lang="en-US" sz="1600" dirty="0"/>
              <a:t>The AIA example illustrates;</a:t>
            </a:r>
          </a:p>
          <a:p>
            <a:pPr lvl="1"/>
            <a:r>
              <a:rPr lang="en-US" sz="1600" dirty="0"/>
              <a:t>Among sophisticated parties with sufficient bargaining power, indemnities may be heavily negotiated;</a:t>
            </a:r>
          </a:p>
          <a:p>
            <a:pPr lvl="1"/>
            <a:r>
              <a:rPr lang="en-US" sz="1600" dirty="0"/>
              <a:t>Anti-indemnity statutes are increasingly common. </a:t>
            </a:r>
          </a:p>
        </p:txBody>
      </p:sp>
      <p:sp>
        <p:nvSpPr>
          <p:cNvPr id="5" name="Footer Placeholder 4">
            <a:extLst>
              <a:ext uri="{FF2B5EF4-FFF2-40B4-BE49-F238E27FC236}">
                <a16:creationId xmlns:a16="http://schemas.microsoft.com/office/drawing/2014/main" id="{6D58804B-20D3-7E03-C511-6A728372F794}"/>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424960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subcontracts</a:t>
            </a:r>
          </a:p>
        </p:txBody>
      </p:sp>
      <p:sp>
        <p:nvSpPr>
          <p:cNvPr id="3" name="Content Placeholder 2"/>
          <p:cNvSpPr>
            <a:spLocks noGrp="1"/>
          </p:cNvSpPr>
          <p:nvPr>
            <p:ph idx="1"/>
          </p:nvPr>
        </p:nvSpPr>
        <p:spPr/>
        <p:txBody>
          <a:bodyPr>
            <a:normAutofit/>
          </a:bodyPr>
          <a:lstStyle/>
          <a:p>
            <a:r>
              <a:rPr lang="en-US" sz="2000" dirty="0"/>
              <a:t>Allocating the risk of O’s payment default—who takes the credit risk?</a:t>
            </a:r>
          </a:p>
          <a:p>
            <a:pPr lvl="1"/>
            <a:r>
              <a:rPr lang="en-US" sz="1800" dirty="0"/>
              <a:t>Many conflicting cases and some alternative statutory approaches.</a:t>
            </a:r>
          </a:p>
          <a:p>
            <a:pPr lvl="1"/>
            <a:r>
              <a:rPr lang="en-US" sz="1800" dirty="0"/>
              <a:t>Pay-when-paid clauses.</a:t>
            </a:r>
          </a:p>
          <a:p>
            <a:pPr lvl="1"/>
            <a:r>
              <a:rPr lang="en-US" sz="1800" dirty="0"/>
              <a:t>Pay-if-paid clauses.</a:t>
            </a:r>
          </a:p>
          <a:p>
            <a:pPr lvl="1"/>
            <a:r>
              <a:rPr lang="en-US" sz="1800" dirty="0"/>
              <a:t>Judicial approaches, including the trust fund theory.</a:t>
            </a:r>
          </a:p>
        </p:txBody>
      </p:sp>
      <p:sp>
        <p:nvSpPr>
          <p:cNvPr id="5" name="Footer Placeholder 4">
            <a:extLst>
              <a:ext uri="{FF2B5EF4-FFF2-40B4-BE49-F238E27FC236}">
                <a16:creationId xmlns:a16="http://schemas.microsoft.com/office/drawing/2014/main" id="{B177B2A3-608B-B4EF-795A-5DDC1305AD4F}"/>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220540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subcontracts</a:t>
            </a:r>
          </a:p>
        </p:txBody>
      </p:sp>
      <p:sp>
        <p:nvSpPr>
          <p:cNvPr id="3" name="Content Placeholder 2"/>
          <p:cNvSpPr>
            <a:spLocks noGrp="1"/>
          </p:cNvSpPr>
          <p:nvPr>
            <p:ph idx="1"/>
          </p:nvPr>
        </p:nvSpPr>
        <p:spPr/>
        <p:txBody>
          <a:bodyPr/>
          <a:lstStyle/>
          <a:p>
            <a:r>
              <a:rPr lang="en-US" sz="2000" dirty="0"/>
              <a:t>Subcontractor claims:</a:t>
            </a:r>
          </a:p>
          <a:p>
            <a:pPr lvl="1"/>
            <a:r>
              <a:rPr lang="en-US" sz="1800" dirty="0"/>
              <a:t>Claims are common, and often lead to litigation or arbitration;</a:t>
            </a:r>
          </a:p>
          <a:p>
            <a:pPr lvl="1"/>
            <a:r>
              <a:rPr lang="en-US" sz="1800" dirty="0"/>
              <a:t>They do not necessarily present the theoretical challenges that the historical review in chapter 10 suggests;</a:t>
            </a:r>
          </a:p>
          <a:p>
            <a:pPr lvl="1"/>
            <a:r>
              <a:rPr lang="en-US" sz="1800" dirty="0"/>
              <a:t>Common industry forms and other well-drafted contract terms often provide workable solutions.</a:t>
            </a:r>
          </a:p>
          <a:p>
            <a:endParaRPr lang="en-US" dirty="0"/>
          </a:p>
        </p:txBody>
      </p:sp>
      <p:sp>
        <p:nvSpPr>
          <p:cNvPr id="5" name="Footer Placeholder 4">
            <a:extLst>
              <a:ext uri="{FF2B5EF4-FFF2-40B4-BE49-F238E27FC236}">
                <a16:creationId xmlns:a16="http://schemas.microsoft.com/office/drawing/2014/main" id="{50972A2F-83FA-00DD-83EA-F6CAFDC12508}"/>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236937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Contract time &amp; completion</a:t>
            </a:r>
            <a:br>
              <a:rPr lang="en-US" dirty="0"/>
            </a:br>
            <a:br>
              <a:rPr lang="en-US" dirty="0"/>
            </a:br>
            <a:r>
              <a:rPr lang="en-US" sz="2000" dirty="0"/>
              <a:t>chapter 11 highlights</a:t>
            </a:r>
            <a:endParaRPr lang="en-US" dirty="0"/>
          </a:p>
        </p:txBody>
      </p:sp>
      <p:sp>
        <p:nvSpPr>
          <p:cNvPr id="3" name="Content Placeholder 2"/>
          <p:cNvSpPr>
            <a:spLocks noGrp="1"/>
          </p:cNvSpPr>
          <p:nvPr>
            <p:ph idx="1"/>
          </p:nvPr>
        </p:nvSpPr>
        <p:spPr/>
        <p:txBody>
          <a:bodyPr>
            <a:normAutofit/>
          </a:bodyPr>
          <a:lstStyle/>
          <a:p>
            <a:r>
              <a:rPr lang="en-US" sz="1800" dirty="0"/>
              <a:t>Understand the significance of a </a:t>
            </a:r>
            <a:r>
              <a:rPr lang="en-US" sz="1800" i="1" dirty="0"/>
              <a:t>time is of the essence</a:t>
            </a:r>
            <a:r>
              <a:rPr lang="en-US" sz="1800" dirty="0"/>
              <a:t> provision in the construction industry context.</a:t>
            </a:r>
          </a:p>
          <a:p>
            <a:r>
              <a:rPr lang="en-US" sz="1800" dirty="0"/>
              <a:t>The advent of scheduling as a matter of technical expertise is one of the transformative events in construction law history.</a:t>
            </a:r>
          </a:p>
          <a:p>
            <a:pPr lvl="1"/>
            <a:r>
              <a:rPr lang="en-US" sz="1600" dirty="0"/>
              <a:t>Critical path method (CPM) is dominate and you must understand the concept;</a:t>
            </a:r>
          </a:p>
          <a:p>
            <a:pPr lvl="1"/>
            <a:r>
              <a:rPr lang="en-US" sz="1600" dirty="0"/>
              <a:t>Delay claims are frequently litigated or arbitrated and industry lawyers must learn how to deal with CPM analysis and expert testimony on delay claims.</a:t>
            </a:r>
          </a:p>
        </p:txBody>
      </p:sp>
      <p:sp>
        <p:nvSpPr>
          <p:cNvPr id="5" name="Footer Placeholder 4">
            <a:extLst>
              <a:ext uri="{FF2B5EF4-FFF2-40B4-BE49-F238E27FC236}">
                <a16:creationId xmlns:a16="http://schemas.microsoft.com/office/drawing/2014/main" id="{234A390A-414D-5FDD-1D17-8F085565B2F8}"/>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93223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contract time</a:t>
            </a:r>
          </a:p>
        </p:txBody>
      </p:sp>
      <p:sp>
        <p:nvSpPr>
          <p:cNvPr id="3" name="Content Placeholder 2"/>
          <p:cNvSpPr>
            <a:spLocks noGrp="1"/>
          </p:cNvSpPr>
          <p:nvPr>
            <p:ph idx="1"/>
          </p:nvPr>
        </p:nvSpPr>
        <p:spPr>
          <a:xfrm>
            <a:off x="4043212" y="302429"/>
            <a:ext cx="4468497" cy="5899408"/>
          </a:xfrm>
        </p:spPr>
        <p:txBody>
          <a:bodyPr>
            <a:normAutofit fontScale="92500"/>
          </a:bodyPr>
          <a:lstStyle/>
          <a:p>
            <a:r>
              <a:rPr lang="en-US" sz="2000" dirty="0"/>
              <a:t>Note common grounds for extending the contract time (i.e., excusing C from liability for delays):</a:t>
            </a:r>
          </a:p>
          <a:p>
            <a:pPr lvl="1"/>
            <a:r>
              <a:rPr lang="en-US" sz="1800" dirty="0"/>
              <a:t>Two key questions—</a:t>
            </a:r>
          </a:p>
          <a:p>
            <a:pPr lvl="2"/>
            <a:r>
              <a:rPr lang="en-US" sz="1600" dirty="0"/>
              <a:t>Did the event actually cause a delay in completion?</a:t>
            </a:r>
          </a:p>
          <a:p>
            <a:pPr lvl="2"/>
            <a:r>
              <a:rPr lang="en-US" sz="1600" dirty="0"/>
              <a:t>Who caused the delay or had control over the event?</a:t>
            </a:r>
          </a:p>
          <a:p>
            <a:pPr lvl="1"/>
            <a:r>
              <a:rPr lang="en-US" sz="1800" dirty="0"/>
              <a:t>Delays may be:</a:t>
            </a:r>
          </a:p>
          <a:p>
            <a:pPr lvl="2"/>
            <a:r>
              <a:rPr lang="en-US" sz="1600" dirty="0"/>
              <a:t>Compensable;</a:t>
            </a:r>
          </a:p>
          <a:p>
            <a:pPr lvl="2"/>
            <a:r>
              <a:rPr lang="en-US" sz="1600" dirty="0"/>
              <a:t>Inexcusable;</a:t>
            </a:r>
          </a:p>
          <a:p>
            <a:pPr lvl="2"/>
            <a:r>
              <a:rPr lang="en-US" sz="1600" dirty="0"/>
              <a:t>Excusable.</a:t>
            </a:r>
          </a:p>
          <a:p>
            <a:pPr lvl="1"/>
            <a:r>
              <a:rPr lang="en-US" sz="1800" dirty="0"/>
              <a:t>Note the delay-disruption distinction</a:t>
            </a:r>
          </a:p>
          <a:p>
            <a:pPr lvl="2"/>
            <a:r>
              <a:rPr lang="en-US" sz="1600" dirty="0"/>
              <a:t>Delay refers to events that extend the project completion date.</a:t>
            </a:r>
          </a:p>
          <a:p>
            <a:pPr lvl="2"/>
            <a:r>
              <a:rPr lang="en-US" sz="1600" dirty="0"/>
              <a:t>Disruption concerns events that adversely affect productivity.</a:t>
            </a:r>
          </a:p>
          <a:p>
            <a:pPr marL="685800" lvl="2" indent="0">
              <a:buNone/>
            </a:pPr>
            <a:endParaRPr lang="en-US" dirty="0"/>
          </a:p>
        </p:txBody>
      </p:sp>
      <p:sp>
        <p:nvSpPr>
          <p:cNvPr id="5" name="Footer Placeholder 4">
            <a:extLst>
              <a:ext uri="{FF2B5EF4-FFF2-40B4-BE49-F238E27FC236}">
                <a16:creationId xmlns:a16="http://schemas.microsoft.com/office/drawing/2014/main" id="{195269EF-8B46-4EAE-088A-C7861BDDF471}"/>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88148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contract time</a:t>
            </a:r>
          </a:p>
        </p:txBody>
      </p:sp>
      <p:sp>
        <p:nvSpPr>
          <p:cNvPr id="3" name="Content Placeholder 2"/>
          <p:cNvSpPr>
            <a:spLocks noGrp="1"/>
          </p:cNvSpPr>
          <p:nvPr>
            <p:ph idx="1"/>
          </p:nvPr>
        </p:nvSpPr>
        <p:spPr>
          <a:xfrm>
            <a:off x="4114800" y="310896"/>
            <a:ext cx="4648200" cy="5740912"/>
          </a:xfrm>
        </p:spPr>
        <p:txBody>
          <a:bodyPr>
            <a:normAutofit fontScale="92500" lnSpcReduction="10000"/>
          </a:bodyPr>
          <a:lstStyle/>
          <a:p>
            <a:r>
              <a:rPr lang="en-US" sz="1800" dirty="0"/>
              <a:t>Common contract terms relating to delays and disruptions:</a:t>
            </a:r>
          </a:p>
          <a:p>
            <a:pPr lvl="1"/>
            <a:r>
              <a:rPr lang="en-US" sz="1600" dirty="0"/>
              <a:t>C is typically required to take certain foreseeable delays into account when agreeing to the contract time—(AIA and ConsensusDocs take different approaches);</a:t>
            </a:r>
          </a:p>
          <a:p>
            <a:pPr lvl="1"/>
            <a:r>
              <a:rPr lang="en-US" sz="1600" dirty="0"/>
              <a:t>Contractual force majeure clauses are common—note U.S. v. Brooks-Callaway, p. 336—</a:t>
            </a:r>
            <a:r>
              <a:rPr lang="en-US" sz="1600" dirty="0">
                <a:solidFill>
                  <a:srgbClr val="FF0000"/>
                </a:solidFill>
              </a:rPr>
              <a:t>foreseeable</a:t>
            </a:r>
            <a:r>
              <a:rPr lang="en-US" sz="1600" dirty="0"/>
              <a:t> high-water condition was not a “flood” excluded by the clause.</a:t>
            </a:r>
          </a:p>
          <a:p>
            <a:pPr lvl="1"/>
            <a:r>
              <a:rPr lang="en-US" sz="1600" dirty="0"/>
              <a:t>Substantial completion and final completion are important terms of art;</a:t>
            </a:r>
          </a:p>
          <a:p>
            <a:pPr lvl="1"/>
            <a:r>
              <a:rPr lang="en-US" sz="1600" dirty="0"/>
              <a:t>Liquidated damage provisions offer one risk allocation solution—but there are some limits on enforceability.</a:t>
            </a:r>
          </a:p>
          <a:p>
            <a:pPr lvl="1"/>
            <a:r>
              <a:rPr lang="en-US" sz="1600" dirty="0"/>
              <a:t>No-damage-for-delay clauses:</a:t>
            </a:r>
          </a:p>
          <a:p>
            <a:pPr lvl="2"/>
            <a:r>
              <a:rPr lang="en-US" sz="1400" dirty="0"/>
              <a:t>Allow C the possibility of a schedule extension, but not extra compensation;</a:t>
            </a:r>
          </a:p>
          <a:p>
            <a:pPr lvl="2"/>
            <a:r>
              <a:rPr lang="en-US" sz="1400" dirty="0"/>
              <a:t>These clauses are often heavily negotiated;</a:t>
            </a:r>
          </a:p>
          <a:p>
            <a:pPr lvl="2"/>
            <a:r>
              <a:rPr lang="en-US" sz="1400" dirty="0"/>
              <a:t>They are not always enforceable.</a:t>
            </a:r>
          </a:p>
          <a:p>
            <a:pPr lvl="1"/>
            <a:endParaRPr lang="en-US" dirty="0"/>
          </a:p>
        </p:txBody>
      </p:sp>
      <p:sp>
        <p:nvSpPr>
          <p:cNvPr id="5" name="Footer Placeholder 4">
            <a:extLst>
              <a:ext uri="{FF2B5EF4-FFF2-40B4-BE49-F238E27FC236}">
                <a16:creationId xmlns:a16="http://schemas.microsoft.com/office/drawing/2014/main" id="{9B926A2B-1B95-1F30-40FE-00279F4B0382}"/>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0613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Construction scheduling</a:t>
            </a:r>
            <a:br>
              <a:rPr lang="en-US" dirty="0"/>
            </a:br>
            <a:endParaRPr lang="en-US" dirty="0"/>
          </a:p>
        </p:txBody>
      </p:sp>
      <p:sp>
        <p:nvSpPr>
          <p:cNvPr id="3" name="Content Placeholder 2"/>
          <p:cNvSpPr>
            <a:spLocks noGrp="1"/>
          </p:cNvSpPr>
          <p:nvPr>
            <p:ph idx="1"/>
          </p:nvPr>
        </p:nvSpPr>
        <p:spPr>
          <a:xfrm>
            <a:off x="4114800" y="310896"/>
            <a:ext cx="4648200" cy="5740912"/>
          </a:xfrm>
        </p:spPr>
        <p:txBody>
          <a:bodyPr>
            <a:noAutofit/>
          </a:bodyPr>
          <a:lstStyle/>
          <a:p>
            <a:r>
              <a:rPr lang="en-US" sz="1800" dirty="0"/>
              <a:t>Bar chart schedule is different from a CPM schedule.</a:t>
            </a:r>
          </a:p>
          <a:p>
            <a:r>
              <a:rPr lang="en-US" sz="1800" i="1" dirty="0"/>
              <a:t>Float</a:t>
            </a:r>
            <a:r>
              <a:rPr lang="en-US" sz="1800" dirty="0"/>
              <a:t> is an important concept: Who owns (or should own) the float?</a:t>
            </a:r>
          </a:p>
          <a:p>
            <a:r>
              <a:rPr lang="en-US" sz="1800" dirty="0"/>
              <a:t>Utley-James, Inc. case (p. 323) offers a practical discussion of CPM analysis, including:</a:t>
            </a:r>
          </a:p>
          <a:p>
            <a:pPr lvl="1"/>
            <a:r>
              <a:rPr lang="en-US" sz="1600" dirty="0"/>
              <a:t>Early start, late start, early finish, late finish;</a:t>
            </a:r>
          </a:p>
          <a:p>
            <a:pPr lvl="1"/>
            <a:r>
              <a:rPr lang="en-US" sz="1600" dirty="0"/>
              <a:t>Float;</a:t>
            </a:r>
          </a:p>
          <a:p>
            <a:pPr lvl="1"/>
            <a:r>
              <a:rPr lang="en-US" sz="1600" dirty="0"/>
              <a:t>An activity with no float is on the critical path;</a:t>
            </a:r>
          </a:p>
          <a:p>
            <a:pPr lvl="1"/>
            <a:r>
              <a:rPr lang="en-US" sz="1600" dirty="0"/>
              <a:t>An activity can move from off the critical path to on it;</a:t>
            </a:r>
          </a:p>
          <a:p>
            <a:pPr lvl="1"/>
            <a:r>
              <a:rPr lang="en-US" sz="1600" dirty="0"/>
              <a:t>How to address delays in critical path activities—extend the completion schedule or accelerate activities.</a:t>
            </a:r>
          </a:p>
        </p:txBody>
      </p:sp>
      <p:sp>
        <p:nvSpPr>
          <p:cNvPr id="5" name="Footer Placeholder 4">
            <a:extLst>
              <a:ext uri="{FF2B5EF4-FFF2-40B4-BE49-F238E27FC236}">
                <a16:creationId xmlns:a16="http://schemas.microsoft.com/office/drawing/2014/main" id="{8AE6EC4C-94DD-78C9-E316-B74AFC069FDA}"/>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16729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scheduling</a:t>
            </a:r>
          </a:p>
        </p:txBody>
      </p:sp>
      <p:sp>
        <p:nvSpPr>
          <p:cNvPr id="3" name="Content Placeholder 2"/>
          <p:cNvSpPr>
            <a:spLocks noGrp="1"/>
          </p:cNvSpPr>
          <p:nvPr>
            <p:ph idx="1"/>
          </p:nvPr>
        </p:nvSpPr>
        <p:spPr/>
        <p:txBody>
          <a:bodyPr>
            <a:normAutofit/>
          </a:bodyPr>
          <a:lstStyle/>
          <a:p>
            <a:r>
              <a:rPr lang="en-US" sz="1800" dirty="0"/>
              <a:t>Standard schedule specifications:</a:t>
            </a:r>
          </a:p>
          <a:p>
            <a:pPr lvl="1"/>
            <a:r>
              <a:rPr lang="en-US" sz="1600" dirty="0"/>
              <a:t>A potentially important aspect of the contract that is sometimes overlooked.</a:t>
            </a:r>
          </a:p>
          <a:p>
            <a:pPr lvl="1"/>
            <a:r>
              <a:rPr lang="en-US" sz="1600" dirty="0"/>
              <a:t>The project architect or engineer may include schedule terms via supplemental conditions in a project manual.</a:t>
            </a:r>
          </a:p>
          <a:p>
            <a:r>
              <a:rPr lang="en-US" sz="1800" dirty="0"/>
              <a:t>A baseline or as-planned schedule:</a:t>
            </a:r>
          </a:p>
          <a:p>
            <a:pPr lvl="1"/>
            <a:r>
              <a:rPr lang="en-US" sz="1600" dirty="0"/>
              <a:t>The as-planned schedule is often C’s responsibility by contract.</a:t>
            </a:r>
          </a:p>
          <a:p>
            <a:pPr lvl="1"/>
            <a:r>
              <a:rPr lang="en-US" sz="1600" dirty="0"/>
              <a:t>Regular schedule updates—also often C’s responsibility— should take into account the effects of delay as they occur.</a:t>
            </a:r>
          </a:p>
        </p:txBody>
      </p:sp>
      <p:sp>
        <p:nvSpPr>
          <p:cNvPr id="5" name="Footer Placeholder 4">
            <a:extLst>
              <a:ext uri="{FF2B5EF4-FFF2-40B4-BE49-F238E27FC236}">
                <a16:creationId xmlns:a16="http://schemas.microsoft.com/office/drawing/2014/main" id="{E036AB94-F8CB-F218-D3DD-5A9A471C78BC}"/>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66094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Delay analysis</a:t>
            </a:r>
          </a:p>
        </p:txBody>
      </p:sp>
      <p:sp>
        <p:nvSpPr>
          <p:cNvPr id="3" name="Content Placeholder 2"/>
          <p:cNvSpPr>
            <a:spLocks noGrp="1"/>
          </p:cNvSpPr>
          <p:nvPr>
            <p:ph idx="1"/>
          </p:nvPr>
        </p:nvSpPr>
        <p:spPr/>
        <p:txBody>
          <a:bodyPr>
            <a:normAutofit/>
          </a:bodyPr>
          <a:lstStyle/>
          <a:p>
            <a:r>
              <a:rPr lang="en-US" sz="2400" dirty="0"/>
              <a:t>Under the classic technique—</a:t>
            </a:r>
          </a:p>
          <a:p>
            <a:pPr lvl="2"/>
            <a:r>
              <a:rPr lang="en-US" sz="1800" dirty="0"/>
              <a:t>compare (reasonable) as-planned schedule with as-built; </a:t>
            </a:r>
          </a:p>
          <a:p>
            <a:pPr lvl="2"/>
            <a:r>
              <a:rPr lang="en-US" sz="1800" dirty="0"/>
              <a:t>Identify the delaying events;</a:t>
            </a:r>
          </a:p>
          <a:p>
            <a:pPr lvl="2"/>
            <a:r>
              <a:rPr lang="en-US" sz="1800" dirty="0"/>
              <a:t>Determine the cause(s) of the delays;</a:t>
            </a:r>
          </a:p>
          <a:p>
            <a:pPr lvl="2"/>
            <a:r>
              <a:rPr lang="en-US" sz="1800" dirty="0"/>
              <a:t>Assess the effects of the delays.</a:t>
            </a:r>
          </a:p>
        </p:txBody>
      </p:sp>
      <p:sp>
        <p:nvSpPr>
          <p:cNvPr id="5" name="Footer Placeholder 4">
            <a:extLst>
              <a:ext uri="{FF2B5EF4-FFF2-40B4-BE49-F238E27FC236}">
                <a16:creationId xmlns:a16="http://schemas.microsoft.com/office/drawing/2014/main" id="{0D0C633D-B2D7-1DE9-B532-B07B0DC5E3A3}"/>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285323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Principles</a:t>
            </a:r>
          </a:p>
        </p:txBody>
      </p:sp>
      <p:sp>
        <p:nvSpPr>
          <p:cNvPr id="3" name="Content Placeholder 2"/>
          <p:cNvSpPr>
            <a:spLocks noGrp="1"/>
          </p:cNvSpPr>
          <p:nvPr>
            <p:ph idx="1"/>
          </p:nvPr>
        </p:nvSpPr>
        <p:spPr>
          <a:xfrm>
            <a:off x="4394899" y="1121529"/>
            <a:ext cx="4091410" cy="5248622"/>
          </a:xfrm>
        </p:spPr>
        <p:txBody>
          <a:bodyPr>
            <a:normAutofit fontScale="85000" lnSpcReduction="20000"/>
          </a:bodyPr>
          <a:lstStyle/>
          <a:p>
            <a:r>
              <a:rPr lang="en-US" sz="2200" dirty="0"/>
              <a:t>Context always matters.</a:t>
            </a:r>
          </a:p>
          <a:p>
            <a:r>
              <a:rPr lang="en-US" sz="2200" dirty="0"/>
              <a:t>Relationships rule.</a:t>
            </a:r>
          </a:p>
          <a:p>
            <a:r>
              <a:rPr lang="en-US" sz="2200" dirty="0"/>
              <a:t>Participants are (usually) economically rational.</a:t>
            </a:r>
          </a:p>
          <a:p>
            <a:r>
              <a:rPr lang="en-US" sz="2200" dirty="0"/>
              <a:t>Project quality, schedule, and budget co-exist in considerable tension with one another.</a:t>
            </a:r>
          </a:p>
          <a:p>
            <a:r>
              <a:rPr lang="en-US" sz="2200" dirty="0"/>
              <a:t>Perspectives derive from the participant’s role:</a:t>
            </a:r>
          </a:p>
          <a:p>
            <a:pPr lvl="1"/>
            <a:r>
              <a:rPr lang="en-US" sz="1900" dirty="0"/>
              <a:t>Owner;</a:t>
            </a:r>
          </a:p>
          <a:p>
            <a:pPr lvl="1"/>
            <a:r>
              <a:rPr lang="en-US" sz="1900" dirty="0"/>
              <a:t>Designer;</a:t>
            </a:r>
          </a:p>
          <a:p>
            <a:pPr lvl="1"/>
            <a:r>
              <a:rPr lang="en-US" sz="1900" dirty="0"/>
              <a:t>Builder;</a:t>
            </a:r>
          </a:p>
          <a:p>
            <a:pPr lvl="1"/>
            <a:r>
              <a:rPr lang="en-US" sz="1900" dirty="0"/>
              <a:t>Subcontractors and suppliers;</a:t>
            </a:r>
          </a:p>
          <a:p>
            <a:pPr lvl="1"/>
            <a:r>
              <a:rPr lang="en-US" sz="1900" dirty="0"/>
              <a:t>Lender;</a:t>
            </a:r>
          </a:p>
          <a:p>
            <a:pPr lvl="1"/>
            <a:r>
              <a:rPr lang="en-US" sz="1900" dirty="0"/>
              <a:t>Insurer;</a:t>
            </a:r>
          </a:p>
          <a:p>
            <a:pPr lvl="1"/>
            <a:r>
              <a:rPr lang="en-US" sz="1900" dirty="0"/>
              <a:t>Surety.</a:t>
            </a:r>
          </a:p>
          <a:p>
            <a:pPr lvl="1"/>
            <a:endParaRPr lang="en-US" dirty="0"/>
          </a:p>
          <a:p>
            <a:pPr lvl="1"/>
            <a:endParaRPr lang="en-US" dirty="0"/>
          </a:p>
          <a:p>
            <a:endParaRPr lang="en-US" dirty="0"/>
          </a:p>
          <a:p>
            <a:endParaRPr lang="en-US" dirty="0"/>
          </a:p>
          <a:p>
            <a:pPr lvl="1"/>
            <a:endParaRPr lang="en-US" dirty="0"/>
          </a:p>
        </p:txBody>
      </p:sp>
      <p:sp>
        <p:nvSpPr>
          <p:cNvPr id="5" name="Footer Placeholder 4">
            <a:extLst>
              <a:ext uri="{FF2B5EF4-FFF2-40B4-BE49-F238E27FC236}">
                <a16:creationId xmlns:a16="http://schemas.microsoft.com/office/drawing/2014/main" id="{BC681FBD-56FA-7A75-F668-37592A3E8CE0}"/>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225296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More on delay analysis</a:t>
            </a:r>
            <a:br>
              <a:rPr lang="en-US" dirty="0"/>
            </a:br>
            <a:br>
              <a:rPr lang="en-US" dirty="0"/>
            </a:br>
            <a:r>
              <a:rPr lang="en-US" dirty="0"/>
              <a:t>From The Forum text</a:t>
            </a:r>
          </a:p>
        </p:txBody>
      </p:sp>
      <p:sp>
        <p:nvSpPr>
          <p:cNvPr id="3" name="Content Placeholder 2"/>
          <p:cNvSpPr>
            <a:spLocks noGrp="1"/>
          </p:cNvSpPr>
          <p:nvPr>
            <p:ph idx="1"/>
          </p:nvPr>
        </p:nvSpPr>
        <p:spPr>
          <a:xfrm>
            <a:off x="4038600" y="457200"/>
            <a:ext cx="4724400" cy="5594608"/>
          </a:xfrm>
        </p:spPr>
        <p:txBody>
          <a:bodyPr>
            <a:normAutofit fontScale="92500" lnSpcReduction="20000"/>
          </a:bodyPr>
          <a:lstStyle/>
          <a:p>
            <a:r>
              <a:rPr lang="en-US" sz="1800" dirty="0"/>
              <a:t>Competing methods for proof of delay claims </a:t>
            </a:r>
          </a:p>
          <a:p>
            <a:pPr lvl="1"/>
            <a:r>
              <a:rPr lang="en-US" sz="1600" dirty="0"/>
              <a:t>1. Bar chart—can illustrate a simple delay impact, but it does not help with relationships between tasks and events.</a:t>
            </a:r>
          </a:p>
          <a:p>
            <a:pPr lvl="1"/>
            <a:r>
              <a:rPr lang="en-US" sz="1600" dirty="0"/>
              <a:t>2. </a:t>
            </a:r>
            <a:r>
              <a:rPr lang="en-US" sz="1600" i="1" dirty="0"/>
              <a:t>But for</a:t>
            </a:r>
            <a:r>
              <a:rPr lang="en-US" sz="1600" dirty="0"/>
              <a:t> analysis/collapsed as-built—one </a:t>
            </a:r>
            <a:r>
              <a:rPr lang="en-US" sz="1600" dirty="0">
                <a:solidFill>
                  <a:srgbClr val="FF0000"/>
                </a:solidFill>
              </a:rPr>
              <a:t>party adjusts the as-built schedule by removing delays by the other side</a:t>
            </a:r>
            <a:r>
              <a:rPr lang="en-US" sz="1600" dirty="0"/>
              <a:t>, then updates the CPM and concludes that but for the other party’s delay, the project would have been finished on X date.</a:t>
            </a:r>
          </a:p>
          <a:p>
            <a:pPr lvl="1"/>
            <a:r>
              <a:rPr lang="en-US" sz="1600" dirty="0"/>
              <a:t>3. Total time analysis—a gross simplification that </a:t>
            </a:r>
            <a:r>
              <a:rPr lang="en-US" sz="1600" dirty="0">
                <a:solidFill>
                  <a:srgbClr val="FF0000"/>
                </a:solidFill>
              </a:rPr>
              <a:t>compares the as-planned schedule with the as-built schedule,</a:t>
            </a:r>
            <a:r>
              <a:rPr lang="en-US" sz="1600" dirty="0"/>
              <a:t> points out delays the other side caused, and concludes that the variance between as-planned and as-built must have been caused by the other party’s delay.</a:t>
            </a:r>
          </a:p>
          <a:p>
            <a:pPr lvl="1"/>
            <a:r>
              <a:rPr lang="en-US" sz="1600" dirty="0"/>
              <a:t>4.Impacted as-planned analysis—takes the delaying events in isolation and </a:t>
            </a:r>
            <a:r>
              <a:rPr lang="en-US" sz="1600" dirty="0">
                <a:solidFill>
                  <a:srgbClr val="FF0000"/>
                </a:solidFill>
              </a:rPr>
              <a:t>adjusts the as-planned schedule accordingly without reference to the as-built picture.</a:t>
            </a:r>
          </a:p>
          <a:p>
            <a:endParaRPr lang="en-US" dirty="0"/>
          </a:p>
        </p:txBody>
      </p:sp>
      <p:sp>
        <p:nvSpPr>
          <p:cNvPr id="5" name="Footer Placeholder 4">
            <a:extLst>
              <a:ext uri="{FF2B5EF4-FFF2-40B4-BE49-F238E27FC236}">
                <a16:creationId xmlns:a16="http://schemas.microsoft.com/office/drawing/2014/main" id="{3863269A-E578-A289-96A8-C652B6FDF574}"/>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59336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56" y="304800"/>
            <a:ext cx="8260672" cy="1039427"/>
          </a:xfrm>
        </p:spPr>
        <p:txBody>
          <a:bodyPr>
            <a:normAutofit fontScale="90000"/>
          </a:bodyPr>
          <a:lstStyle/>
          <a:p>
            <a:r>
              <a:rPr lang="en-US" dirty="0"/>
              <a:t>Competing methods continued (from the forum text</a:t>
            </a:r>
            <a:br>
              <a:rPr lang="en-US" dirty="0"/>
            </a:br>
            <a:endParaRPr lang="en-US" dirty="0"/>
          </a:p>
        </p:txBody>
      </p:sp>
      <p:sp>
        <p:nvSpPr>
          <p:cNvPr id="3" name="Content Placeholder 2"/>
          <p:cNvSpPr>
            <a:spLocks noGrp="1"/>
          </p:cNvSpPr>
          <p:nvPr>
            <p:ph idx="1"/>
          </p:nvPr>
        </p:nvSpPr>
        <p:spPr>
          <a:xfrm>
            <a:off x="4038600" y="228600"/>
            <a:ext cx="4876799" cy="5823208"/>
          </a:xfrm>
        </p:spPr>
        <p:txBody>
          <a:bodyPr>
            <a:noAutofit/>
          </a:bodyPr>
          <a:lstStyle/>
          <a:p>
            <a:pPr lvl="1"/>
            <a:r>
              <a:rPr lang="en-US" sz="1600" dirty="0"/>
              <a:t>5. Chronological and cumulative approach/time impact analysis—</a:t>
            </a:r>
            <a:r>
              <a:rPr lang="en-US" sz="1600" dirty="0">
                <a:solidFill>
                  <a:srgbClr val="FF0000"/>
                </a:solidFill>
              </a:rPr>
              <a:t>starts with updated CPM schedule (not the original, as-planned one) just before the delay in question </a:t>
            </a:r>
            <a:r>
              <a:rPr lang="en-US" sz="1600" dirty="0"/>
              <a:t>and adjusts for each delaying event as it occurs (at least, that’s the theory). Problem: this method may disguise concurrent delays.</a:t>
            </a:r>
          </a:p>
          <a:p>
            <a:pPr lvl="1"/>
            <a:r>
              <a:rPr lang="en-US" sz="1600" dirty="0"/>
              <a:t>6. Window analysis—like #5 except that the updates are not necessarily keyed to pre-selected delaying events but instead are taken from milestones (say monthly schedule updates required by the contract); then, </a:t>
            </a:r>
            <a:r>
              <a:rPr lang="en-US" sz="1600" dirty="0">
                <a:solidFill>
                  <a:srgbClr val="FF0000"/>
                </a:solidFill>
              </a:rPr>
              <a:t>for a period subsequent to the update (the window period), the analysis adjusts for all delaying events during that period.</a:t>
            </a:r>
          </a:p>
        </p:txBody>
      </p:sp>
      <p:sp>
        <p:nvSpPr>
          <p:cNvPr id="5" name="Footer Placeholder 4">
            <a:extLst>
              <a:ext uri="{FF2B5EF4-FFF2-40B4-BE49-F238E27FC236}">
                <a16:creationId xmlns:a16="http://schemas.microsoft.com/office/drawing/2014/main" id="{99151AFB-D87C-E4CE-70E2-EE0588B14CD6}"/>
              </a:ext>
            </a:extLst>
          </p:cNvPr>
          <p:cNvSpPr>
            <a:spLocks noGrp="1"/>
          </p:cNvSpPr>
          <p:nvPr>
            <p:ph type="ftr" sz="quarter" idx="11"/>
          </p:nvPr>
        </p:nvSpPr>
        <p:spPr/>
        <p:txBody>
          <a:bodyPr/>
          <a:lstStyle/>
          <a:p>
            <a:r>
              <a:rPr lang="en-US"/>
              <a:t>Based primarily on Construction Law (Carol J. Patterson, et al. eds., 2d ed., 2019, ABA Publishing) </a:t>
            </a:r>
          </a:p>
        </p:txBody>
      </p:sp>
      <p:sp>
        <p:nvSpPr>
          <p:cNvPr id="4" name="Title 1">
            <a:extLst>
              <a:ext uri="{FF2B5EF4-FFF2-40B4-BE49-F238E27FC236}">
                <a16:creationId xmlns:a16="http://schemas.microsoft.com/office/drawing/2014/main" id="{09F6F26F-6609-B031-0CE0-5927BEDF4C31}"/>
              </a:ext>
            </a:extLst>
          </p:cNvPr>
          <p:cNvSpPr txBox="1">
            <a:spLocks/>
          </p:cNvSpPr>
          <p:nvPr/>
        </p:nvSpPr>
        <p:spPr>
          <a:xfrm>
            <a:off x="725554" y="2349924"/>
            <a:ext cx="3112048" cy="2464952"/>
          </a:xfrm>
          <a:prstGeom prst="rect">
            <a:avLst/>
          </a:prstGeom>
        </p:spPr>
        <p:txBody>
          <a:bodyPr vert="horz" lIns="228600" tIns="228600" rIns="228600" bIns="228600" rtlCol="0" anchor="ctr">
            <a:normAutofit fontScale="97500" lnSpcReduction="10000"/>
          </a:bodyPr>
          <a:lstStyle>
            <a:lvl1pPr algn="ctr" defTabSz="685800" rtl="0" eaLnBrk="1" latinLnBrk="0" hangingPunct="1">
              <a:lnSpc>
                <a:spcPct val="85000"/>
              </a:lnSpc>
              <a:spcBef>
                <a:spcPct val="0"/>
              </a:spcBef>
              <a:buNone/>
              <a:defRPr sz="3200" b="0" i="0" kern="1200" cap="none" spc="-113">
                <a:solidFill>
                  <a:srgbClr val="FFFEFF"/>
                </a:solidFill>
                <a:effectLst/>
                <a:latin typeface="+mj-lt"/>
                <a:ea typeface="+mj-ea"/>
                <a:cs typeface="+mj-cs"/>
              </a:defRPr>
            </a:lvl1pPr>
          </a:lstStyle>
          <a:p>
            <a:r>
              <a:rPr lang="en-US"/>
              <a:t>More on delay analysis</a:t>
            </a:r>
            <a:br>
              <a:rPr lang="en-US"/>
            </a:br>
            <a:br>
              <a:rPr lang="en-US"/>
            </a:br>
            <a:r>
              <a:rPr lang="en-US"/>
              <a:t>From The Forum text</a:t>
            </a:r>
            <a:endParaRPr lang="en-US" dirty="0"/>
          </a:p>
        </p:txBody>
      </p:sp>
    </p:spTree>
    <p:extLst>
      <p:ext uri="{BB962C8B-B14F-4D97-AF65-F5344CB8AC3E}">
        <p14:creationId xmlns:p14="http://schemas.microsoft.com/office/powerpoint/2010/main" val="266395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50FF4-1620-5E93-C0E9-FA418815D92A}"/>
              </a:ext>
            </a:extLst>
          </p:cNvPr>
          <p:cNvSpPr>
            <a:spLocks noGrp="1"/>
          </p:cNvSpPr>
          <p:nvPr>
            <p:ph type="title"/>
          </p:nvPr>
        </p:nvSpPr>
        <p:spPr>
          <a:xfrm>
            <a:off x="671561" y="2075504"/>
            <a:ext cx="2740927" cy="2042725"/>
          </a:xfrm>
        </p:spPr>
        <p:txBody>
          <a:bodyPr vert="horz" lIns="228600" tIns="228600" rIns="228600" bIns="0" rtlCol="0" anchor="b">
            <a:normAutofit/>
          </a:bodyPr>
          <a:lstStyle/>
          <a:p>
            <a:pPr defTabSz="914400">
              <a:lnSpc>
                <a:spcPct val="80000"/>
              </a:lnSpc>
            </a:pPr>
            <a:r>
              <a:rPr lang="en-US" sz="2200" spc="-150"/>
              <a:t>Competing Methods Continued</a:t>
            </a:r>
            <a:br>
              <a:rPr lang="en-US" sz="2200" spc="-150"/>
            </a:br>
            <a:r>
              <a:rPr lang="en-US" sz="2200" spc="-150"/>
              <a:t>Society of Construction Law Delay and Disruption Protocol CHART</a:t>
            </a:r>
          </a:p>
        </p:txBody>
      </p:sp>
      <p:pic>
        <p:nvPicPr>
          <p:cNvPr id="7" name="Content Placeholder 6">
            <a:extLst>
              <a:ext uri="{FF2B5EF4-FFF2-40B4-BE49-F238E27FC236}">
                <a16:creationId xmlns:a16="http://schemas.microsoft.com/office/drawing/2014/main" id="{E7BD2582-254A-DC27-94E6-3D6CC133F772}"/>
              </a:ext>
            </a:extLst>
          </p:cNvPr>
          <p:cNvPicPr>
            <a:picLocks noGrp="1" noChangeAspect="1"/>
          </p:cNvPicPr>
          <p:nvPr>
            <p:ph idx="1"/>
          </p:nvPr>
        </p:nvPicPr>
        <p:blipFill>
          <a:blip r:embed="rId2"/>
          <a:stretch>
            <a:fillRect/>
          </a:stretch>
        </p:blipFill>
        <p:spPr>
          <a:xfrm>
            <a:off x="3633717" y="978076"/>
            <a:ext cx="5357891" cy="4848892"/>
          </a:xfrm>
          <a:prstGeom prst="rect">
            <a:avLst/>
          </a:prstGeom>
          <a:ln w="9525">
            <a:noFill/>
          </a:ln>
        </p:spPr>
      </p:pic>
      <p:sp>
        <p:nvSpPr>
          <p:cNvPr id="3" name="Footer Placeholder 2">
            <a:extLst>
              <a:ext uri="{FF2B5EF4-FFF2-40B4-BE49-F238E27FC236}">
                <a16:creationId xmlns:a16="http://schemas.microsoft.com/office/drawing/2014/main" id="{63D8C91E-B8D2-1E7D-8BE0-465F913ABEFA}"/>
              </a:ext>
            </a:extLst>
          </p:cNvPr>
          <p:cNvSpPr>
            <a:spLocks noGrp="1"/>
          </p:cNvSpPr>
          <p:nvPr>
            <p:ph type="ftr" sz="quarter" idx="11"/>
          </p:nvPr>
        </p:nvSpPr>
        <p:spPr>
          <a:xfrm>
            <a:off x="603504" y="6227064"/>
            <a:ext cx="2868420" cy="320040"/>
          </a:xfrm>
        </p:spPr>
        <p:txBody>
          <a:bodyPr vert="horz" lIns="91440" tIns="45720" rIns="91440" bIns="45720" rtlCol="0" anchor="ctr">
            <a:normAutofit/>
          </a:bodyPr>
          <a:lstStyle/>
          <a:p>
            <a:pPr algn="ctr">
              <a:lnSpc>
                <a:spcPct val="90000"/>
              </a:lnSpc>
              <a:spcAft>
                <a:spcPts val="600"/>
              </a:spcAft>
            </a:pPr>
            <a:r>
              <a:rPr lang="en-US" sz="800"/>
              <a:t>Based primarily on Construction Law (Carol J. Patterson, et al. eds., 2d ed., 2019, ABA Publishing) </a:t>
            </a:r>
          </a:p>
        </p:txBody>
      </p:sp>
    </p:spTree>
    <p:extLst>
      <p:ext uri="{BB962C8B-B14F-4D97-AF65-F5344CB8AC3E}">
        <p14:creationId xmlns:p14="http://schemas.microsoft.com/office/powerpoint/2010/main" val="3430377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Delay analysis wrap-up</a:t>
            </a:r>
          </a:p>
        </p:txBody>
      </p:sp>
      <p:sp>
        <p:nvSpPr>
          <p:cNvPr id="3" name="Content Placeholder 2"/>
          <p:cNvSpPr>
            <a:spLocks noGrp="1"/>
          </p:cNvSpPr>
          <p:nvPr>
            <p:ph idx="1"/>
          </p:nvPr>
        </p:nvSpPr>
        <p:spPr/>
        <p:txBody>
          <a:bodyPr/>
          <a:lstStyle/>
          <a:p>
            <a:pPr marL="114300" indent="0">
              <a:buNone/>
            </a:pPr>
            <a:r>
              <a:rPr lang="en-US" sz="2000" dirty="0"/>
              <a:t>The CPM Expert and the Need for Impartiality—lessons for the litigator:</a:t>
            </a:r>
          </a:p>
          <a:p>
            <a:r>
              <a:rPr lang="en-US" sz="2000" dirty="0"/>
              <a:t>Assume that the opposing expert is manipulating the data to support the position of the party employing the expert.</a:t>
            </a:r>
          </a:p>
          <a:p>
            <a:r>
              <a:rPr lang="en-US" sz="2000" dirty="0"/>
              <a:t>The literature is filled with references to “garbage in/garbage out” and “junk science.”</a:t>
            </a:r>
          </a:p>
          <a:p>
            <a:endParaRPr lang="en-US" dirty="0"/>
          </a:p>
        </p:txBody>
      </p:sp>
      <p:sp>
        <p:nvSpPr>
          <p:cNvPr id="5" name="Footer Placeholder 4">
            <a:extLst>
              <a:ext uri="{FF2B5EF4-FFF2-40B4-BE49-F238E27FC236}">
                <a16:creationId xmlns:a16="http://schemas.microsoft.com/office/drawing/2014/main" id="{8D8F2951-2DF5-301A-C81B-9BFB27F32AC9}"/>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221196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3112048" cy="2464952"/>
          </a:xfrm>
        </p:spPr>
        <p:txBody>
          <a:bodyPr>
            <a:normAutofit/>
          </a:bodyPr>
          <a:lstStyle/>
          <a:p>
            <a:r>
              <a:rPr lang="en-US" dirty="0"/>
              <a:t>Payment</a:t>
            </a:r>
            <a:br>
              <a:rPr lang="en-US" dirty="0"/>
            </a:br>
            <a:br>
              <a:rPr lang="en-US" dirty="0"/>
            </a:br>
            <a:r>
              <a:rPr lang="en-US" sz="2000" dirty="0"/>
              <a:t>Chapter 12 highlights</a:t>
            </a:r>
            <a:endParaRPr lang="en-US" dirty="0"/>
          </a:p>
        </p:txBody>
      </p:sp>
      <p:sp>
        <p:nvSpPr>
          <p:cNvPr id="3" name="Content Placeholder 2"/>
          <p:cNvSpPr>
            <a:spLocks noGrp="1"/>
          </p:cNvSpPr>
          <p:nvPr>
            <p:ph idx="1"/>
          </p:nvPr>
        </p:nvSpPr>
        <p:spPr>
          <a:xfrm>
            <a:off x="4114800" y="228600"/>
            <a:ext cx="4724400" cy="5823208"/>
          </a:xfrm>
        </p:spPr>
        <p:txBody>
          <a:bodyPr>
            <a:noAutofit/>
          </a:bodyPr>
          <a:lstStyle/>
          <a:p>
            <a:r>
              <a:rPr lang="en-US" sz="1800" dirty="0"/>
              <a:t>There is some duplication here with previous chapters, but the chapter introduction makes some important practical points:</a:t>
            </a:r>
          </a:p>
          <a:p>
            <a:pPr lvl="1"/>
            <a:r>
              <a:rPr lang="en-US" sz="1600" dirty="0"/>
              <a:t>Construction is all about the flow of funds—usually beginning with the construction lender;</a:t>
            </a:r>
          </a:p>
          <a:p>
            <a:pPr lvl="1"/>
            <a:r>
              <a:rPr lang="en-US" sz="1600" dirty="0"/>
              <a:t>GC and subs effectively “finance” some aspects of the project because they must wait to be paid for work and materials they have provided and supplied;</a:t>
            </a:r>
          </a:p>
          <a:p>
            <a:pPr lvl="1"/>
            <a:r>
              <a:rPr lang="en-US" sz="1600" dirty="0"/>
              <a:t>Subs are frequently squeezed most intensely in a financial sense, which may tempt them to use funds paid on one project to pay overdue bills from another project;</a:t>
            </a:r>
          </a:p>
          <a:p>
            <a:pPr lvl="1"/>
            <a:r>
              <a:rPr lang="en-US" sz="1600" dirty="0"/>
              <a:t>Project success may depend on getting contractor, subs, and suppliers paid promptly.</a:t>
            </a:r>
          </a:p>
        </p:txBody>
      </p:sp>
      <p:sp>
        <p:nvSpPr>
          <p:cNvPr id="5" name="Footer Placeholder 4">
            <a:extLst>
              <a:ext uri="{FF2B5EF4-FFF2-40B4-BE49-F238E27FC236}">
                <a16:creationId xmlns:a16="http://schemas.microsoft.com/office/drawing/2014/main" id="{40A7E538-96B8-2EC6-28B9-CC56309DE1ED}"/>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426061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continued</a:t>
            </a:r>
          </a:p>
        </p:txBody>
      </p:sp>
      <p:sp>
        <p:nvSpPr>
          <p:cNvPr id="3" name="Content Placeholder 2"/>
          <p:cNvSpPr>
            <a:spLocks noGrp="1"/>
          </p:cNvSpPr>
          <p:nvPr>
            <p:ph idx="1"/>
          </p:nvPr>
        </p:nvSpPr>
        <p:spPr/>
        <p:txBody>
          <a:bodyPr>
            <a:normAutofit/>
          </a:bodyPr>
          <a:lstStyle/>
          <a:p>
            <a:r>
              <a:rPr lang="en-US" sz="2000" dirty="0"/>
              <a:t>The Federal False Claims Act deserves careful review.</a:t>
            </a:r>
          </a:p>
          <a:p>
            <a:r>
              <a:rPr lang="en-US" sz="2000" dirty="0"/>
              <a:t>Lender liability suits wax and wane depending on the economic times.</a:t>
            </a:r>
          </a:p>
          <a:p>
            <a:pPr lvl="1"/>
            <a:r>
              <a:rPr lang="en-US" sz="1800" dirty="0"/>
              <a:t>Construction lenders do not lose many cases based on approving or refusing to approve payments.</a:t>
            </a:r>
          </a:p>
          <a:p>
            <a:pPr lvl="1"/>
            <a:r>
              <a:rPr lang="en-US" sz="1800" dirty="0"/>
              <a:t>But the current bad reputation of lenders based on the mortgage loan crisis seeps into court decisions.</a:t>
            </a:r>
          </a:p>
        </p:txBody>
      </p:sp>
      <p:sp>
        <p:nvSpPr>
          <p:cNvPr id="5" name="Footer Placeholder 4">
            <a:extLst>
              <a:ext uri="{FF2B5EF4-FFF2-40B4-BE49-F238E27FC236}">
                <a16:creationId xmlns:a16="http://schemas.microsoft.com/office/drawing/2014/main" id="{257F8D6E-7416-E6E7-E880-A2276554A481}"/>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15906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discussion questions</a:t>
            </a:r>
          </a:p>
        </p:txBody>
      </p:sp>
      <p:sp>
        <p:nvSpPr>
          <p:cNvPr id="3" name="Content Placeholder 2"/>
          <p:cNvSpPr>
            <a:spLocks noGrp="1"/>
          </p:cNvSpPr>
          <p:nvPr>
            <p:ph idx="1"/>
          </p:nvPr>
        </p:nvSpPr>
        <p:spPr/>
        <p:txBody>
          <a:bodyPr>
            <a:normAutofit/>
          </a:bodyPr>
          <a:lstStyle/>
          <a:p>
            <a:pPr marL="114300" indent="0">
              <a:buNone/>
            </a:pPr>
            <a:r>
              <a:rPr lang="en-US" sz="2000" dirty="0"/>
              <a:t>Review the GMP provisions of </a:t>
            </a:r>
            <a:r>
              <a:rPr lang="en-US" sz="2000" dirty="0" err="1"/>
              <a:t>ConsensusDocs</a:t>
            </a:r>
            <a:r>
              <a:rPr lang="en-US" sz="2000" dirty="0"/>
              <a:t> 410. </a:t>
            </a:r>
          </a:p>
          <a:p>
            <a:pPr marL="114300" indent="0">
              <a:buNone/>
            </a:pPr>
            <a:endParaRPr lang="en-US" sz="2000" dirty="0"/>
          </a:p>
          <a:p>
            <a:pPr marL="114300" indent="0">
              <a:buNone/>
            </a:pPr>
            <a:r>
              <a:rPr lang="en-US" sz="2000" dirty="0"/>
              <a:t>By what process and at what time is the GMP established (Section 3.2)?</a:t>
            </a:r>
          </a:p>
          <a:p>
            <a:pPr marL="114300" indent="0">
              <a:buNone/>
            </a:pPr>
            <a:endParaRPr lang="en-US" sz="2000" dirty="0"/>
          </a:p>
          <a:p>
            <a:pPr marL="114300" indent="0">
              <a:buNone/>
            </a:pPr>
            <a:r>
              <a:rPr lang="en-US" sz="2000" dirty="0"/>
              <a:t>How is the owner protected if GMP exceeds the owner’s budget?</a:t>
            </a:r>
          </a:p>
        </p:txBody>
      </p:sp>
      <p:sp>
        <p:nvSpPr>
          <p:cNvPr id="5" name="Footer Placeholder 4">
            <a:extLst>
              <a:ext uri="{FF2B5EF4-FFF2-40B4-BE49-F238E27FC236}">
                <a16:creationId xmlns:a16="http://schemas.microsoft.com/office/drawing/2014/main" id="{52785ACD-11D6-545A-2383-AEF0E307642B}"/>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85970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continued</a:t>
            </a:r>
          </a:p>
        </p:txBody>
      </p:sp>
      <p:sp>
        <p:nvSpPr>
          <p:cNvPr id="3" name="Content Placeholder 2"/>
          <p:cNvSpPr>
            <a:spLocks noGrp="1"/>
          </p:cNvSpPr>
          <p:nvPr>
            <p:ph idx="1"/>
          </p:nvPr>
        </p:nvSpPr>
        <p:spPr>
          <a:xfrm>
            <a:off x="4038600" y="251456"/>
            <a:ext cx="4800600" cy="5975608"/>
          </a:xfrm>
        </p:spPr>
        <p:txBody>
          <a:bodyPr>
            <a:noAutofit/>
          </a:bodyPr>
          <a:lstStyle/>
          <a:p>
            <a:r>
              <a:rPr lang="en-US" sz="1800" dirty="0"/>
              <a:t>Stipulated sum pricing is common with design-bid-build; schedule of values is often key feature.</a:t>
            </a:r>
          </a:p>
          <a:p>
            <a:r>
              <a:rPr lang="en-US" sz="1800" dirty="0"/>
              <a:t>Cost-plus pricing is used with any delivery system; “cost of work” needs to be defined carefully.</a:t>
            </a:r>
          </a:p>
          <a:p>
            <a:r>
              <a:rPr lang="en-US" sz="1800" dirty="0"/>
              <a:t>Progress payment process under any system:</a:t>
            </a:r>
          </a:p>
          <a:p>
            <a:pPr lvl="1"/>
            <a:r>
              <a:rPr lang="en-US" sz="1600" dirty="0"/>
              <a:t>Often involves architect and lender review;</a:t>
            </a:r>
          </a:p>
          <a:p>
            <a:pPr lvl="1"/>
            <a:r>
              <a:rPr lang="en-US" sz="1600" dirty="0"/>
              <a:t>Special lender requirements on disbursement should be reflected in O-A and O-C (or O-D/B) contracts.</a:t>
            </a:r>
          </a:p>
          <a:p>
            <a:pPr lvl="1"/>
            <a:r>
              <a:rPr lang="en-US" sz="1600" dirty="0"/>
              <a:t>Retainage is a major item, and often negotiated;</a:t>
            </a:r>
          </a:p>
          <a:p>
            <a:pPr lvl="1"/>
            <a:r>
              <a:rPr lang="en-US" sz="1600" dirty="0"/>
              <a:t>Some states regulate retainage to protect contractor and subs on both public and private projects and to protect (up to a point) public owners on public works.</a:t>
            </a:r>
          </a:p>
        </p:txBody>
      </p:sp>
      <p:sp>
        <p:nvSpPr>
          <p:cNvPr id="5" name="Footer Placeholder 4">
            <a:extLst>
              <a:ext uri="{FF2B5EF4-FFF2-40B4-BE49-F238E27FC236}">
                <a16:creationId xmlns:a16="http://schemas.microsoft.com/office/drawing/2014/main" id="{B15D53C5-7960-F185-F784-263002186995}"/>
              </a:ext>
            </a:extLst>
          </p:cNvPr>
          <p:cNvSpPr>
            <a:spLocks noGrp="1"/>
          </p:cNvSpPr>
          <p:nvPr>
            <p:ph type="ftr" sz="quarter" idx="11"/>
          </p:nvPr>
        </p:nvSpPr>
        <p:spPr>
          <a:xfrm>
            <a:off x="-1600200" y="6446524"/>
            <a:ext cx="7854696" cy="320040"/>
          </a:xfrm>
        </p:spPr>
        <p:txBody>
          <a:bodyPr/>
          <a:lstStyle/>
          <a:p>
            <a:r>
              <a:rPr lang="en-US" dirty="0"/>
              <a:t>Based primarily on Construction Law (Carol J. Patterson, et al. eds., 2d ed., 2019, ABA Publishing) </a:t>
            </a:r>
          </a:p>
        </p:txBody>
      </p:sp>
    </p:spTree>
    <p:extLst>
      <p:ext uri="{BB962C8B-B14F-4D97-AF65-F5344CB8AC3E}">
        <p14:creationId xmlns:p14="http://schemas.microsoft.com/office/powerpoint/2010/main" val="54734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continued</a:t>
            </a:r>
          </a:p>
        </p:txBody>
      </p:sp>
      <p:sp>
        <p:nvSpPr>
          <p:cNvPr id="3" name="Content Placeholder 2"/>
          <p:cNvSpPr>
            <a:spLocks noGrp="1"/>
          </p:cNvSpPr>
          <p:nvPr>
            <p:ph idx="1"/>
          </p:nvPr>
        </p:nvSpPr>
        <p:spPr/>
        <p:txBody>
          <a:bodyPr>
            <a:normAutofit/>
          </a:bodyPr>
          <a:lstStyle/>
          <a:p>
            <a:r>
              <a:rPr lang="en-US" sz="2000" dirty="0"/>
              <a:t>Other special payment process concepts:</a:t>
            </a:r>
          </a:p>
          <a:p>
            <a:pPr lvl="1"/>
            <a:r>
              <a:rPr lang="en-US" sz="1800" dirty="0" err="1"/>
              <a:t>Punchlist</a:t>
            </a:r>
            <a:r>
              <a:rPr lang="en-US" sz="1800" dirty="0"/>
              <a:t> procedure, which may involve special withholding, apart from retainage;</a:t>
            </a:r>
          </a:p>
          <a:p>
            <a:pPr lvl="1"/>
            <a:r>
              <a:rPr lang="en-US" sz="1800" dirty="0"/>
              <a:t>Construction lien rights and procedures dovetail with payment issues—we study lien rights &amp; process later.</a:t>
            </a:r>
          </a:p>
          <a:p>
            <a:pPr lvl="1"/>
            <a:r>
              <a:rPr lang="en-US" sz="1800" dirty="0"/>
              <a:t>Surety bonds also may tie into payment procedures, e.g., obtaining consent of surety may be required or prudent as a condition to releasing retainage and making final payment.</a:t>
            </a:r>
          </a:p>
        </p:txBody>
      </p:sp>
      <p:sp>
        <p:nvSpPr>
          <p:cNvPr id="5" name="Footer Placeholder 4">
            <a:extLst>
              <a:ext uri="{FF2B5EF4-FFF2-40B4-BE49-F238E27FC236}">
                <a16:creationId xmlns:a16="http://schemas.microsoft.com/office/drawing/2014/main" id="{85329C2A-B106-13C4-A1A5-F6A37E411D86}"/>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94479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E95F-8889-4A64-86AE-4572075F4C10}"/>
              </a:ext>
            </a:extLst>
          </p:cNvPr>
          <p:cNvSpPr>
            <a:spLocks noGrp="1"/>
          </p:cNvSpPr>
          <p:nvPr>
            <p:ph type="title"/>
          </p:nvPr>
        </p:nvSpPr>
        <p:spPr/>
        <p:txBody>
          <a:bodyPr>
            <a:normAutofit/>
          </a:bodyPr>
          <a:lstStyle/>
          <a:p>
            <a:r>
              <a:rPr lang="en-US" dirty="0"/>
              <a:t>Construction safety</a:t>
            </a:r>
            <a:br>
              <a:rPr lang="en-US" dirty="0"/>
            </a:br>
            <a:br>
              <a:rPr lang="en-US" sz="2000" dirty="0"/>
            </a:br>
            <a:r>
              <a:rPr lang="en-US" sz="2000" dirty="0"/>
              <a:t>Chapter 13 highlights</a:t>
            </a:r>
            <a:endParaRPr lang="en-US" dirty="0"/>
          </a:p>
        </p:txBody>
      </p:sp>
      <p:sp>
        <p:nvSpPr>
          <p:cNvPr id="3" name="Content Placeholder 2">
            <a:extLst>
              <a:ext uri="{FF2B5EF4-FFF2-40B4-BE49-F238E27FC236}">
                <a16:creationId xmlns:a16="http://schemas.microsoft.com/office/drawing/2014/main" id="{FEC34AF2-FE2C-41A6-9F08-0F0D4ED1B249}"/>
              </a:ext>
            </a:extLst>
          </p:cNvPr>
          <p:cNvSpPr>
            <a:spLocks noGrp="1"/>
          </p:cNvSpPr>
          <p:nvPr>
            <p:ph idx="1"/>
          </p:nvPr>
        </p:nvSpPr>
        <p:spPr/>
        <p:txBody>
          <a:bodyPr>
            <a:normAutofit lnSpcReduction="10000"/>
          </a:bodyPr>
          <a:lstStyle/>
          <a:p>
            <a:r>
              <a:rPr lang="en-US" sz="2000" dirty="0"/>
              <a:t>Accident prevention—our focus is on government laws and regulations, especially the federal Occupational Safety and Health Act (OSHA)</a:t>
            </a:r>
          </a:p>
          <a:p>
            <a:pPr lvl="1"/>
            <a:r>
              <a:rPr lang="en-US" sz="1800" dirty="0"/>
              <a:t>OSHA treats a general contractor as an employer of subcontractors’ employees (based on control).</a:t>
            </a:r>
          </a:p>
          <a:p>
            <a:pPr lvl="1"/>
            <a:r>
              <a:rPr lang="en-US" sz="1800" dirty="0"/>
              <a:t>OSHA inspections and regulatory enforcement actions can be significant events for contractors and subcontractors.</a:t>
            </a:r>
          </a:p>
          <a:p>
            <a:pPr lvl="1"/>
            <a:r>
              <a:rPr lang="en-US" sz="1800" dirty="0"/>
              <a:t>OSHA violations may be evidence of negligence.</a:t>
            </a:r>
          </a:p>
          <a:p>
            <a:endParaRPr lang="en-US" dirty="0"/>
          </a:p>
          <a:p>
            <a:pPr lvl="1"/>
            <a:endParaRPr lang="en-US" dirty="0"/>
          </a:p>
        </p:txBody>
      </p:sp>
      <p:sp>
        <p:nvSpPr>
          <p:cNvPr id="5" name="Footer Placeholder 4">
            <a:extLst>
              <a:ext uri="{FF2B5EF4-FFF2-40B4-BE49-F238E27FC236}">
                <a16:creationId xmlns:a16="http://schemas.microsoft.com/office/drawing/2014/main" id="{03B9CAA1-8957-CBF4-6E35-3BE312C50709}"/>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46995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Issues-Level 1 (Basic)</a:t>
            </a:r>
          </a:p>
        </p:txBody>
      </p:sp>
      <p:sp>
        <p:nvSpPr>
          <p:cNvPr id="3" name="Content Placeholder 2"/>
          <p:cNvSpPr>
            <a:spLocks noGrp="1"/>
          </p:cNvSpPr>
          <p:nvPr>
            <p:ph idx="1"/>
          </p:nvPr>
        </p:nvSpPr>
        <p:spPr/>
        <p:txBody>
          <a:bodyPr/>
          <a:lstStyle/>
          <a:p>
            <a:r>
              <a:rPr lang="en-US" sz="2000" dirty="0"/>
              <a:t>Project definition</a:t>
            </a:r>
          </a:p>
          <a:p>
            <a:r>
              <a:rPr lang="en-US" sz="2000" dirty="0"/>
              <a:t>Scopes of work and services</a:t>
            </a:r>
          </a:p>
          <a:p>
            <a:r>
              <a:rPr lang="en-US" sz="2000" dirty="0"/>
              <a:t>Pricing</a:t>
            </a:r>
          </a:p>
          <a:p>
            <a:r>
              <a:rPr lang="en-US" sz="2000" dirty="0"/>
              <a:t>Risk allocation</a:t>
            </a:r>
          </a:p>
          <a:p>
            <a:r>
              <a:rPr lang="en-US" sz="2000" dirty="0"/>
              <a:t>Risk management</a:t>
            </a:r>
          </a:p>
          <a:p>
            <a:pPr lvl="1"/>
            <a:endParaRPr lang="en-US" dirty="0"/>
          </a:p>
        </p:txBody>
      </p:sp>
      <p:sp>
        <p:nvSpPr>
          <p:cNvPr id="5" name="Footer Placeholder 4">
            <a:extLst>
              <a:ext uri="{FF2B5EF4-FFF2-40B4-BE49-F238E27FC236}">
                <a16:creationId xmlns:a16="http://schemas.microsoft.com/office/drawing/2014/main" id="{BB31C027-615C-CA7F-359A-92D8467A1B95}"/>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33284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8FB1-17E7-4ACC-9FB8-E6F3271F9252}"/>
              </a:ext>
            </a:extLst>
          </p:cNvPr>
          <p:cNvSpPr>
            <a:spLocks noGrp="1"/>
          </p:cNvSpPr>
          <p:nvPr>
            <p:ph type="title"/>
          </p:nvPr>
        </p:nvSpPr>
        <p:spPr/>
        <p:txBody>
          <a:bodyPr/>
          <a:lstStyle/>
          <a:p>
            <a:r>
              <a:rPr lang="en-US" dirty="0"/>
              <a:t>Compensation for accidents</a:t>
            </a:r>
          </a:p>
        </p:txBody>
      </p:sp>
      <p:sp>
        <p:nvSpPr>
          <p:cNvPr id="3" name="Content Placeholder 2">
            <a:extLst>
              <a:ext uri="{FF2B5EF4-FFF2-40B4-BE49-F238E27FC236}">
                <a16:creationId xmlns:a16="http://schemas.microsoft.com/office/drawing/2014/main" id="{87539361-9BB1-4486-9DCE-828005B7C1A1}"/>
              </a:ext>
            </a:extLst>
          </p:cNvPr>
          <p:cNvSpPr>
            <a:spLocks noGrp="1"/>
          </p:cNvSpPr>
          <p:nvPr>
            <p:ph idx="1"/>
          </p:nvPr>
        </p:nvSpPr>
        <p:spPr/>
        <p:txBody>
          <a:bodyPr/>
          <a:lstStyle/>
          <a:p>
            <a:r>
              <a:rPr lang="en-US" sz="2000" dirty="0"/>
              <a:t>Workers’ Compensation statutes create a regulatory system in which workers gain from employer’s statutory liability and employers gain from statutory limits on that liability.</a:t>
            </a:r>
          </a:p>
          <a:p>
            <a:r>
              <a:rPr lang="en-US" sz="2000" dirty="0"/>
              <a:t>Who counts as an employer for workers comp purposes?</a:t>
            </a:r>
          </a:p>
          <a:p>
            <a:r>
              <a:rPr lang="en-US" sz="2000" dirty="0"/>
              <a:t>Injured workers can still pursue tort claims against those other than the employer who may be at fault.</a:t>
            </a:r>
          </a:p>
          <a:p>
            <a:endParaRPr lang="en-US" dirty="0"/>
          </a:p>
        </p:txBody>
      </p:sp>
      <p:sp>
        <p:nvSpPr>
          <p:cNvPr id="5" name="Footer Placeholder 4">
            <a:extLst>
              <a:ext uri="{FF2B5EF4-FFF2-40B4-BE49-F238E27FC236}">
                <a16:creationId xmlns:a16="http://schemas.microsoft.com/office/drawing/2014/main" id="{2C940641-9C1A-07DB-35F0-7521BA9CAB1A}"/>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271444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481A2-7C36-44FA-80B2-633E7BB9F45C}"/>
              </a:ext>
            </a:extLst>
          </p:cNvPr>
          <p:cNvSpPr>
            <a:spLocks noGrp="1"/>
          </p:cNvSpPr>
          <p:nvPr>
            <p:ph type="title"/>
          </p:nvPr>
        </p:nvSpPr>
        <p:spPr/>
        <p:txBody>
          <a:bodyPr/>
          <a:lstStyle/>
          <a:p>
            <a:r>
              <a:rPr lang="en-US" dirty="0"/>
              <a:t>Tort liability for accidents</a:t>
            </a:r>
          </a:p>
        </p:txBody>
      </p:sp>
      <p:sp>
        <p:nvSpPr>
          <p:cNvPr id="3" name="Content Placeholder 2">
            <a:extLst>
              <a:ext uri="{FF2B5EF4-FFF2-40B4-BE49-F238E27FC236}">
                <a16:creationId xmlns:a16="http://schemas.microsoft.com/office/drawing/2014/main" id="{025950B0-7F1F-499E-956C-0F19AFB0C6B9}"/>
              </a:ext>
            </a:extLst>
          </p:cNvPr>
          <p:cNvSpPr>
            <a:spLocks noGrp="1"/>
          </p:cNvSpPr>
          <p:nvPr>
            <p:ph idx="1"/>
          </p:nvPr>
        </p:nvSpPr>
        <p:spPr>
          <a:xfrm>
            <a:off x="4327036" y="609600"/>
            <a:ext cx="4091410" cy="5248622"/>
          </a:xfrm>
        </p:spPr>
        <p:txBody>
          <a:bodyPr>
            <a:noAutofit/>
          </a:bodyPr>
          <a:lstStyle/>
          <a:p>
            <a:r>
              <a:rPr lang="en-US" sz="1800" dirty="0"/>
              <a:t>Aside from liability under workers’ comp laws, tort law governs construction accidents.</a:t>
            </a:r>
          </a:p>
          <a:p>
            <a:r>
              <a:rPr lang="en-US" sz="1800" dirty="0"/>
              <a:t>A project owner who does not control the project site and is not actively involved in project safety is typically not liable in tort for accidents, but the facts of the specific case matter.</a:t>
            </a:r>
          </a:p>
          <a:p>
            <a:r>
              <a:rPr lang="en-US" sz="1800" dirty="0"/>
              <a:t>Design services agreements usually exclude responsibility for construction means, methods, techniques, and safety—those contractual provisions often provide a defense to the design professional, but again the facts matter.</a:t>
            </a:r>
          </a:p>
        </p:txBody>
      </p:sp>
      <p:sp>
        <p:nvSpPr>
          <p:cNvPr id="5" name="Footer Placeholder 4">
            <a:extLst>
              <a:ext uri="{FF2B5EF4-FFF2-40B4-BE49-F238E27FC236}">
                <a16:creationId xmlns:a16="http://schemas.microsoft.com/office/drawing/2014/main" id="{C7A85E68-08BF-0D63-4A3E-ADCD1911C94A}"/>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290942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3FD0-39B1-4939-B6E7-3587E3AD1795}"/>
              </a:ext>
            </a:extLst>
          </p:cNvPr>
          <p:cNvSpPr>
            <a:spLocks noGrp="1"/>
          </p:cNvSpPr>
          <p:nvPr>
            <p:ph type="title"/>
          </p:nvPr>
        </p:nvSpPr>
        <p:spPr/>
        <p:txBody>
          <a:bodyPr/>
          <a:lstStyle/>
          <a:p>
            <a:r>
              <a:rPr lang="en-US" dirty="0"/>
              <a:t>Safety &amp; Risk allocation</a:t>
            </a:r>
          </a:p>
        </p:txBody>
      </p:sp>
      <p:sp>
        <p:nvSpPr>
          <p:cNvPr id="3" name="Content Placeholder 2">
            <a:extLst>
              <a:ext uri="{FF2B5EF4-FFF2-40B4-BE49-F238E27FC236}">
                <a16:creationId xmlns:a16="http://schemas.microsoft.com/office/drawing/2014/main" id="{16FBFA42-609A-4AF0-BAC9-1F21B4C7C353}"/>
              </a:ext>
            </a:extLst>
          </p:cNvPr>
          <p:cNvSpPr>
            <a:spLocks noGrp="1"/>
          </p:cNvSpPr>
          <p:nvPr>
            <p:ph idx="1"/>
          </p:nvPr>
        </p:nvSpPr>
        <p:spPr>
          <a:xfrm>
            <a:off x="4038600" y="228600"/>
            <a:ext cx="4876800" cy="5823208"/>
          </a:xfrm>
        </p:spPr>
        <p:txBody>
          <a:bodyPr>
            <a:normAutofit/>
          </a:bodyPr>
          <a:lstStyle/>
          <a:p>
            <a:r>
              <a:rPr lang="en-US" dirty="0"/>
              <a:t>Insurance:</a:t>
            </a:r>
          </a:p>
          <a:p>
            <a:pPr lvl="1"/>
            <a:r>
              <a:rPr lang="en-US" dirty="0"/>
              <a:t>Especially workers compensation insurance policies and commercial general liability policies;</a:t>
            </a:r>
          </a:p>
          <a:p>
            <a:pPr lvl="1"/>
            <a:r>
              <a:rPr lang="en-US" dirty="0"/>
              <a:t>Contracts often specify that an insured (say the general contractor) will name other participants (say the owner) as additional insureds under a liability policy.</a:t>
            </a:r>
          </a:p>
          <a:p>
            <a:r>
              <a:rPr lang="en-US" dirty="0"/>
              <a:t>Contractual indemnities:</a:t>
            </a:r>
          </a:p>
          <a:p>
            <a:pPr lvl="1"/>
            <a:r>
              <a:rPr lang="en-US" dirty="0"/>
              <a:t>Courts generally read indemnities narrowly and are especially hostile to indemnities that purport to protect the indemnitee against its own negligence.</a:t>
            </a:r>
          </a:p>
          <a:p>
            <a:pPr lvl="1"/>
            <a:r>
              <a:rPr lang="en-US" dirty="0"/>
              <a:t>Many states have “anti-indemnity” statutes limiting contractual indemnities specifically in design and construction contracts.</a:t>
            </a:r>
          </a:p>
          <a:p>
            <a:pPr lvl="1"/>
            <a:r>
              <a:rPr lang="en-US" dirty="0"/>
              <a:t>Workers’ comp insurance programs may insulate employers who maintain the statutory insurance from indemnity and contribution claims by other potentially responsible parties—unless the employer has waived the defense.</a:t>
            </a:r>
          </a:p>
        </p:txBody>
      </p:sp>
      <p:sp>
        <p:nvSpPr>
          <p:cNvPr id="5" name="Footer Placeholder 4">
            <a:extLst>
              <a:ext uri="{FF2B5EF4-FFF2-40B4-BE49-F238E27FC236}">
                <a16:creationId xmlns:a16="http://schemas.microsoft.com/office/drawing/2014/main" id="{7F2C7583-BE39-7334-F8C3-7CF266CDF09D}"/>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25045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Changes</a:t>
            </a:r>
            <a:br>
              <a:rPr lang="en-US" dirty="0"/>
            </a:br>
            <a:br>
              <a:rPr lang="en-US" dirty="0"/>
            </a:br>
            <a:r>
              <a:rPr lang="en-US" sz="2000" dirty="0"/>
              <a:t>Chapter 14 highlights</a:t>
            </a:r>
            <a:endParaRPr lang="en-US" dirty="0"/>
          </a:p>
        </p:txBody>
      </p:sp>
      <p:sp>
        <p:nvSpPr>
          <p:cNvPr id="3" name="Content Placeholder 2"/>
          <p:cNvSpPr>
            <a:spLocks noGrp="1"/>
          </p:cNvSpPr>
          <p:nvPr>
            <p:ph idx="1"/>
          </p:nvPr>
        </p:nvSpPr>
        <p:spPr/>
        <p:txBody>
          <a:bodyPr>
            <a:normAutofit/>
          </a:bodyPr>
          <a:lstStyle/>
          <a:p>
            <a:r>
              <a:rPr lang="en-US" sz="1800" dirty="0"/>
              <a:t>Construction contracts differ from many other common contracts because one party (the owner) ordinarily reserves the power to make unilateral decisions to change the obligations of the other party (the contractor).</a:t>
            </a:r>
          </a:p>
          <a:p>
            <a:r>
              <a:rPr lang="en-US" sz="1800" dirty="0"/>
              <a:t>The change clause or section of the contract is primarily </a:t>
            </a:r>
            <a:r>
              <a:rPr lang="en-US" sz="1800" dirty="0">
                <a:solidFill>
                  <a:srgbClr val="FF0000"/>
                </a:solidFill>
              </a:rPr>
              <a:t>about the process </a:t>
            </a:r>
            <a:r>
              <a:rPr lang="en-US" sz="1800" dirty="0"/>
              <a:t>that determines how a change affects schedule and price.</a:t>
            </a:r>
          </a:p>
          <a:p>
            <a:r>
              <a:rPr lang="en-US" sz="1800" dirty="0"/>
              <a:t>It is often critically important for the contract to specify who (the specific representative of a party) can bind either party to a change.</a:t>
            </a:r>
          </a:p>
        </p:txBody>
      </p:sp>
      <p:sp>
        <p:nvSpPr>
          <p:cNvPr id="5" name="Footer Placeholder 4">
            <a:extLst>
              <a:ext uri="{FF2B5EF4-FFF2-40B4-BE49-F238E27FC236}">
                <a16:creationId xmlns:a16="http://schemas.microsoft.com/office/drawing/2014/main" id="{5976D27A-079D-ABEA-DCC8-29F9AD57B322}"/>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5661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continued</a:t>
            </a:r>
          </a:p>
        </p:txBody>
      </p:sp>
      <p:sp>
        <p:nvSpPr>
          <p:cNvPr id="3" name="Content Placeholder 2"/>
          <p:cNvSpPr>
            <a:spLocks noGrp="1"/>
          </p:cNvSpPr>
          <p:nvPr>
            <p:ph idx="1"/>
          </p:nvPr>
        </p:nvSpPr>
        <p:spPr>
          <a:xfrm>
            <a:off x="4267200" y="310896"/>
            <a:ext cx="4239897" cy="5740912"/>
          </a:xfrm>
        </p:spPr>
        <p:txBody>
          <a:bodyPr>
            <a:normAutofit/>
          </a:bodyPr>
          <a:lstStyle/>
          <a:p>
            <a:r>
              <a:rPr lang="en-US" sz="2000" dirty="0"/>
              <a:t>Contractual change order provisions are extremely important, BUT</a:t>
            </a:r>
          </a:p>
          <a:p>
            <a:pPr lvl="1"/>
            <a:r>
              <a:rPr lang="en-US" sz="1800" dirty="0"/>
              <a:t>Many cases set a low bar when a party—usually the contractor—claims that the other party has </a:t>
            </a:r>
            <a:r>
              <a:rPr lang="en-US" sz="1800" dirty="0">
                <a:solidFill>
                  <a:srgbClr val="FF0000"/>
                </a:solidFill>
              </a:rPr>
              <a:t>waived</a:t>
            </a:r>
            <a:r>
              <a:rPr lang="en-US" sz="1800" dirty="0"/>
              <a:t> adherence to the formal process or is </a:t>
            </a:r>
            <a:r>
              <a:rPr lang="en-US" sz="1800" dirty="0">
                <a:solidFill>
                  <a:srgbClr val="FF0000"/>
                </a:solidFill>
              </a:rPr>
              <a:t>estopped</a:t>
            </a:r>
            <a:r>
              <a:rPr lang="en-US" sz="1800" dirty="0"/>
              <a:t> from relying on that process: beware of loose oral statements and patterns of conduct that</a:t>
            </a:r>
          </a:p>
          <a:p>
            <a:pPr lvl="2"/>
            <a:r>
              <a:rPr lang="en-US" sz="1600" dirty="0"/>
              <a:t>Seem to waive strict compliance with contract terms or</a:t>
            </a:r>
          </a:p>
          <a:p>
            <a:pPr lvl="2"/>
            <a:r>
              <a:rPr lang="en-US" sz="1600" dirty="0"/>
              <a:t>Create a basis for a detrimental reliance argument.</a:t>
            </a:r>
          </a:p>
          <a:p>
            <a:pPr marL="411480" lvl="1" indent="0">
              <a:buNone/>
            </a:pPr>
            <a:endParaRPr lang="en-US" dirty="0"/>
          </a:p>
        </p:txBody>
      </p:sp>
      <p:sp>
        <p:nvSpPr>
          <p:cNvPr id="5" name="Footer Placeholder 4">
            <a:extLst>
              <a:ext uri="{FF2B5EF4-FFF2-40B4-BE49-F238E27FC236}">
                <a16:creationId xmlns:a16="http://schemas.microsoft.com/office/drawing/2014/main" id="{A72A1199-2CCA-5A77-701E-EDD6D6282ACD}"/>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74657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continued</a:t>
            </a:r>
          </a:p>
        </p:txBody>
      </p:sp>
      <p:sp>
        <p:nvSpPr>
          <p:cNvPr id="3" name="Content Placeholder 2"/>
          <p:cNvSpPr>
            <a:spLocks noGrp="1"/>
          </p:cNvSpPr>
          <p:nvPr>
            <p:ph idx="1"/>
          </p:nvPr>
        </p:nvSpPr>
        <p:spPr>
          <a:xfrm>
            <a:off x="4267200" y="483781"/>
            <a:ext cx="4468497" cy="5740912"/>
          </a:xfrm>
        </p:spPr>
        <p:txBody>
          <a:bodyPr>
            <a:normAutofit lnSpcReduction="10000"/>
          </a:bodyPr>
          <a:lstStyle/>
          <a:p>
            <a:r>
              <a:rPr lang="en-US" dirty="0"/>
              <a:t>Constructive changes are, in effect, deviations from the contract by the owner that give the contractor a claim for an adjustment of the price or schedule or both.</a:t>
            </a:r>
          </a:p>
          <a:p>
            <a:r>
              <a:rPr lang="en-US" dirty="0"/>
              <a:t>A cardinal change is a material breach of contract by O because it forces C to perform work that C has a right to refuse to perform—the additional work is beyond the intended scope of the work contemplated by the contract.</a:t>
            </a:r>
          </a:p>
          <a:p>
            <a:r>
              <a:rPr lang="en-US" dirty="0"/>
              <a:t>AIA A201 Article 7 in the Forum Text provides a comprehensive scheme for dealing with changes; Article 15 applies in the case of a constructive change.</a:t>
            </a:r>
          </a:p>
          <a:p>
            <a:r>
              <a:rPr lang="en-US" dirty="0"/>
              <a:t>ConsensusDocs 200, Article 8 provides an alternative approach.</a:t>
            </a:r>
          </a:p>
          <a:p>
            <a:r>
              <a:rPr lang="en-US" dirty="0"/>
              <a:t>Questions at p.p. 454-455, while a bit contrived, raise some of the most important recurring issues.</a:t>
            </a:r>
          </a:p>
          <a:p>
            <a:endParaRPr lang="en-US" dirty="0"/>
          </a:p>
        </p:txBody>
      </p:sp>
      <p:sp>
        <p:nvSpPr>
          <p:cNvPr id="5" name="Footer Placeholder 4">
            <a:extLst>
              <a:ext uri="{FF2B5EF4-FFF2-40B4-BE49-F238E27FC236}">
                <a16:creationId xmlns:a16="http://schemas.microsoft.com/office/drawing/2014/main" id="{641433EF-F956-FB9D-75F4-856F2B2652FE}"/>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292685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9427" y="3980237"/>
            <a:ext cx="6504221" cy="727748"/>
          </a:xfrm>
        </p:spPr>
        <p:txBody>
          <a:bodyPr vert="horz" lIns="228600" tIns="228600" rIns="228600" bIns="0" rtlCol="0" anchor="b">
            <a:normAutofit/>
          </a:bodyPr>
          <a:lstStyle/>
          <a:p>
            <a:pPr defTabSz="914400">
              <a:lnSpc>
                <a:spcPct val="80000"/>
              </a:lnSpc>
            </a:pPr>
            <a:r>
              <a:rPr lang="en-US" sz="3500" spc="-150"/>
              <a:t>AIA A201 and changes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49261" y="417071"/>
            <a:ext cx="8362437" cy="1296176"/>
          </a:xfrm>
          <a:prstGeom prst="rect">
            <a:avLst/>
          </a:prstGeom>
          <a:noFill/>
          <a:ln w="12700">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id="{204BE3F1-4924-A346-53A6-D4DF4750F329}"/>
              </a:ext>
            </a:extLst>
          </p:cNvPr>
          <p:cNvSpPr>
            <a:spLocks noGrp="1"/>
          </p:cNvSpPr>
          <p:nvPr>
            <p:ph type="ftr" sz="quarter" idx="11"/>
          </p:nvPr>
        </p:nvSpPr>
        <p:spPr>
          <a:xfrm>
            <a:off x="603504" y="6227064"/>
            <a:ext cx="7941564" cy="320040"/>
          </a:xfrm>
        </p:spPr>
        <p:txBody>
          <a:bodyPr vert="horz" lIns="91440" tIns="45720" rIns="91440" bIns="45720" rtlCol="0" anchor="ctr">
            <a:normAutofit/>
          </a:bodyPr>
          <a:lstStyle/>
          <a:p>
            <a:pPr algn="ctr">
              <a:spcAft>
                <a:spcPts val="600"/>
              </a:spcAft>
            </a:pPr>
            <a:r>
              <a:rPr lang="en-US"/>
              <a:t>Based primarily on Construction Law (Carol J. Patterson, et al. eds., 2d ed., 2019, ABA Publishing) </a:t>
            </a:r>
          </a:p>
        </p:txBody>
      </p:sp>
      <p:pic>
        <p:nvPicPr>
          <p:cNvPr id="4" name="Picture 3">
            <a:extLst>
              <a:ext uri="{FF2B5EF4-FFF2-40B4-BE49-F238E27FC236}">
                <a16:creationId xmlns:a16="http://schemas.microsoft.com/office/drawing/2014/main" id="{1B503593-2129-1619-DEB9-C2FEC89FB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580" y="1623222"/>
            <a:ext cx="6647396" cy="2432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4718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AIA A201 and Changes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2734" y="192725"/>
            <a:ext cx="7420057" cy="3219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A54C8906-6F36-585A-0578-8B3C84CB6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67" y="3257307"/>
            <a:ext cx="7620000" cy="311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4591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AIA a201 and changes</a:t>
            </a:r>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4" t="19048"/>
          <a:stretch/>
        </p:blipFill>
        <p:spPr bwMode="auto">
          <a:xfrm>
            <a:off x="304800" y="381000"/>
            <a:ext cx="86106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EF41FB9E-34A8-ACD9-91CC-78FC3B9850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129"/>
          <a:stretch/>
        </p:blipFill>
        <p:spPr bwMode="auto">
          <a:xfrm>
            <a:off x="613787" y="2488048"/>
            <a:ext cx="7981950" cy="2464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D8C07BDC-DE53-D155-2C69-982F6AA07DEA}"/>
              </a:ext>
            </a:extLst>
          </p:cNvPr>
          <p:cNvSpPr txBox="1"/>
          <p:nvPr/>
        </p:nvSpPr>
        <p:spPr>
          <a:xfrm>
            <a:off x="1447800" y="5091124"/>
            <a:ext cx="7391400" cy="1477328"/>
          </a:xfrm>
          <a:prstGeom prst="rect">
            <a:avLst/>
          </a:prstGeom>
          <a:noFill/>
        </p:spPr>
        <p:txBody>
          <a:bodyPr wrap="square" rtlCol="0">
            <a:spAutoFit/>
          </a:bodyPr>
          <a:lstStyle/>
          <a:p>
            <a:r>
              <a:rPr lang="en-US" dirty="0"/>
              <a:t>[Costs include these items attributable to the change: labor, including fringe benefits; materials, supplies &amp; equipment; rental costs for machinery &amp; equipment; premiums for bonds &amp; insurance; related fees &amp; sales tax; costs of additional field supervision.]</a:t>
            </a:r>
          </a:p>
        </p:txBody>
      </p:sp>
    </p:spTree>
    <p:extLst>
      <p:ext uri="{BB962C8B-B14F-4D97-AF65-F5344CB8AC3E}">
        <p14:creationId xmlns:p14="http://schemas.microsoft.com/office/powerpoint/2010/main" val="40623850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Aia</a:t>
            </a:r>
            <a:r>
              <a:rPr lang="en-US" dirty="0"/>
              <a:t> a201 and changes</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1025" y="1752600"/>
            <a:ext cx="8113166"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id="{39D1A37B-AA2A-244B-8984-AF38F360660A}"/>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573131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Universal Issues-Level 2 (Derivative of Level 1)</a:t>
            </a:r>
          </a:p>
        </p:txBody>
      </p:sp>
      <p:sp>
        <p:nvSpPr>
          <p:cNvPr id="3" name="Content Placeholder 2"/>
          <p:cNvSpPr>
            <a:spLocks noGrp="1"/>
          </p:cNvSpPr>
          <p:nvPr>
            <p:ph idx="1"/>
          </p:nvPr>
        </p:nvSpPr>
        <p:spPr/>
        <p:txBody>
          <a:bodyPr>
            <a:normAutofit fontScale="85000" lnSpcReduction="10000"/>
          </a:bodyPr>
          <a:lstStyle/>
          <a:p>
            <a:endParaRPr lang="en-US" sz="2100" dirty="0"/>
          </a:p>
          <a:p>
            <a:r>
              <a:rPr lang="en-US" sz="2100" dirty="0"/>
              <a:t>Project delivery system</a:t>
            </a:r>
          </a:p>
          <a:p>
            <a:r>
              <a:rPr lang="en-US" sz="2100" dirty="0"/>
              <a:t>Project administration</a:t>
            </a:r>
          </a:p>
          <a:p>
            <a:r>
              <a:rPr lang="en-US" sz="2100" dirty="0"/>
              <a:t>Schedule controls</a:t>
            </a:r>
          </a:p>
          <a:p>
            <a:r>
              <a:rPr lang="en-US" sz="2100" dirty="0"/>
              <a:t>Payment process</a:t>
            </a:r>
          </a:p>
          <a:p>
            <a:r>
              <a:rPr lang="en-US" sz="2100" dirty="0"/>
              <a:t>Site conditions and other surprises</a:t>
            </a:r>
          </a:p>
          <a:p>
            <a:r>
              <a:rPr lang="en-US" sz="2100" dirty="0"/>
              <a:t>Changes</a:t>
            </a:r>
          </a:p>
          <a:p>
            <a:r>
              <a:rPr lang="en-US" sz="2100" dirty="0"/>
              <a:t>Warranties and performance assurances</a:t>
            </a:r>
          </a:p>
          <a:p>
            <a:r>
              <a:rPr lang="en-US" sz="2100" dirty="0"/>
              <a:t>Payment security</a:t>
            </a:r>
          </a:p>
          <a:p>
            <a:r>
              <a:rPr lang="en-US" sz="2100" dirty="0"/>
              <a:t>Indemnities</a:t>
            </a:r>
          </a:p>
          <a:p>
            <a:r>
              <a:rPr lang="en-US" sz="2100" dirty="0"/>
              <a:t>Insurance</a:t>
            </a:r>
          </a:p>
          <a:p>
            <a:r>
              <a:rPr lang="en-US" sz="2100" dirty="0"/>
              <a:t>Defaults and remedies</a:t>
            </a:r>
          </a:p>
          <a:p>
            <a:endParaRPr lang="en-US" dirty="0"/>
          </a:p>
        </p:txBody>
      </p:sp>
      <p:sp>
        <p:nvSpPr>
          <p:cNvPr id="5" name="Footer Placeholder 4">
            <a:extLst>
              <a:ext uri="{FF2B5EF4-FFF2-40B4-BE49-F238E27FC236}">
                <a16:creationId xmlns:a16="http://schemas.microsoft.com/office/drawing/2014/main" id="{AC8AE1B0-74C2-A939-3F7C-D40209CF07A6}"/>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89945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Differing site conditions</a:t>
            </a:r>
            <a:br>
              <a:rPr lang="en-US" dirty="0"/>
            </a:br>
            <a:br>
              <a:rPr lang="en-US" dirty="0"/>
            </a:br>
            <a:r>
              <a:rPr lang="en-US" sz="2000" dirty="0"/>
              <a:t>chapter 15 highlights</a:t>
            </a:r>
            <a:endParaRPr lang="en-US" dirty="0"/>
          </a:p>
        </p:txBody>
      </p:sp>
      <p:sp>
        <p:nvSpPr>
          <p:cNvPr id="3" name="Content Placeholder 2"/>
          <p:cNvSpPr>
            <a:spLocks noGrp="1"/>
          </p:cNvSpPr>
          <p:nvPr>
            <p:ph idx="1"/>
          </p:nvPr>
        </p:nvSpPr>
        <p:spPr>
          <a:xfrm>
            <a:off x="3962400" y="310896"/>
            <a:ext cx="4876800" cy="5785104"/>
          </a:xfrm>
        </p:spPr>
        <p:txBody>
          <a:bodyPr>
            <a:normAutofit/>
          </a:bodyPr>
          <a:lstStyle/>
          <a:p>
            <a:r>
              <a:rPr lang="en-US" sz="1800" dirty="0"/>
              <a:t>How to allocate the DSC risk?</a:t>
            </a:r>
          </a:p>
          <a:p>
            <a:pPr lvl="1"/>
            <a:r>
              <a:rPr lang="en-US" sz="1600" dirty="0"/>
              <a:t>Under the common law, with a stipulated sum, C bears it.</a:t>
            </a:r>
          </a:p>
          <a:p>
            <a:pPr lvl="1"/>
            <a:r>
              <a:rPr lang="en-US" sz="1600" dirty="0"/>
              <a:t>Note various legal theories that might apply, especially superior knowledge and concealment.</a:t>
            </a:r>
          </a:p>
          <a:p>
            <a:pPr lvl="1"/>
            <a:r>
              <a:rPr lang="en-US" sz="1600" dirty="0"/>
              <a:t>C will accept risk </a:t>
            </a:r>
            <a:r>
              <a:rPr lang="en-US" sz="1600" i="1" dirty="0"/>
              <a:t>for adequate compensation</a:t>
            </a:r>
            <a:r>
              <a:rPr lang="en-US" sz="1600" dirty="0"/>
              <a:t>—leading to a wasteful DSC contingency in the bid.</a:t>
            </a:r>
          </a:p>
          <a:p>
            <a:pPr lvl="1"/>
            <a:r>
              <a:rPr lang="en-US" sz="1600" dirty="0"/>
              <a:t>In most circumstances, both O and C benefit from reallocating the risk to O.</a:t>
            </a:r>
          </a:p>
          <a:p>
            <a:r>
              <a:rPr lang="en-US" sz="1800" dirty="0"/>
              <a:t>As is true with many recurring problems in the industry, well-drafted contracts anticipate the DSC risk, allocate it based on common expectations, and proscribe a process to deal with the risk.</a:t>
            </a:r>
          </a:p>
          <a:p>
            <a:pPr lvl="1"/>
            <a:endParaRPr lang="en-US" dirty="0"/>
          </a:p>
        </p:txBody>
      </p:sp>
      <p:sp>
        <p:nvSpPr>
          <p:cNvPr id="5" name="Footer Placeholder 4">
            <a:extLst>
              <a:ext uri="{FF2B5EF4-FFF2-40B4-BE49-F238E27FC236}">
                <a16:creationId xmlns:a16="http://schemas.microsoft.com/office/drawing/2014/main" id="{5969C23B-5912-CE82-9172-0F8F8A3934D0}"/>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07215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DSC Risk continued</a:t>
            </a:r>
          </a:p>
        </p:txBody>
      </p:sp>
      <p:sp>
        <p:nvSpPr>
          <p:cNvPr id="3" name="Content Placeholder 2"/>
          <p:cNvSpPr>
            <a:spLocks noGrp="1"/>
          </p:cNvSpPr>
          <p:nvPr>
            <p:ph idx="1"/>
          </p:nvPr>
        </p:nvSpPr>
        <p:spPr/>
        <p:txBody>
          <a:bodyPr/>
          <a:lstStyle/>
          <a:p>
            <a:r>
              <a:rPr lang="en-US" sz="1800" dirty="0"/>
              <a:t>Common contractual approaches in private projects:</a:t>
            </a:r>
          </a:p>
          <a:p>
            <a:pPr lvl="1"/>
            <a:r>
              <a:rPr lang="en-US" sz="1600" dirty="0"/>
              <a:t>FAR 52.236-2;</a:t>
            </a:r>
          </a:p>
          <a:p>
            <a:pPr lvl="1"/>
            <a:r>
              <a:rPr lang="en-US" sz="1600" dirty="0"/>
              <a:t>AIA General Conditions, A201, 3.7.4 in Forum Text;</a:t>
            </a:r>
          </a:p>
          <a:p>
            <a:pPr lvl="1"/>
            <a:r>
              <a:rPr lang="en-US" sz="1600" dirty="0"/>
              <a:t>Note that federal project contract law and practice (via FAR) led the way to the prevailing DSC practices.</a:t>
            </a:r>
          </a:p>
          <a:p>
            <a:r>
              <a:rPr lang="en-US" sz="1800" dirty="0"/>
              <a:t>Classic analysis of a DSC claim:</a:t>
            </a:r>
          </a:p>
          <a:p>
            <a:pPr lvl="1"/>
            <a:r>
              <a:rPr lang="en-US" sz="1600" dirty="0"/>
              <a:t>Type I—conditions are materially different than what the contract documents indicate;</a:t>
            </a:r>
          </a:p>
          <a:p>
            <a:pPr lvl="1"/>
            <a:r>
              <a:rPr lang="en-US" sz="1600" dirty="0"/>
              <a:t>Type II—unknown conditions of an unusual nature.</a:t>
            </a:r>
          </a:p>
          <a:p>
            <a:pPr lvl="1"/>
            <a:endParaRPr lang="en-US" dirty="0"/>
          </a:p>
        </p:txBody>
      </p:sp>
      <p:sp>
        <p:nvSpPr>
          <p:cNvPr id="5" name="Footer Placeholder 4">
            <a:extLst>
              <a:ext uri="{FF2B5EF4-FFF2-40B4-BE49-F238E27FC236}">
                <a16:creationId xmlns:a16="http://schemas.microsoft.com/office/drawing/2014/main" id="{BFD97397-4BDF-D6BC-EA9F-B18A6638A7BE}"/>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88393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Termination and default</a:t>
            </a:r>
            <a:br>
              <a:rPr lang="en-US" dirty="0"/>
            </a:br>
            <a:br>
              <a:rPr lang="en-US" dirty="0"/>
            </a:br>
            <a:r>
              <a:rPr lang="en-US" sz="2000" dirty="0"/>
              <a:t>chapter 16 highlights</a:t>
            </a:r>
            <a:endParaRPr lang="en-US" dirty="0"/>
          </a:p>
        </p:txBody>
      </p:sp>
      <p:sp>
        <p:nvSpPr>
          <p:cNvPr id="3" name="Content Placeholder 2"/>
          <p:cNvSpPr>
            <a:spLocks noGrp="1"/>
          </p:cNvSpPr>
          <p:nvPr>
            <p:ph idx="1"/>
          </p:nvPr>
        </p:nvSpPr>
        <p:spPr>
          <a:xfrm>
            <a:off x="4114800" y="228600"/>
            <a:ext cx="4724400" cy="5823208"/>
          </a:xfrm>
        </p:spPr>
        <p:txBody>
          <a:bodyPr>
            <a:normAutofit/>
          </a:bodyPr>
          <a:lstStyle/>
          <a:p>
            <a:r>
              <a:rPr lang="en-US" sz="1800" dirty="0"/>
              <a:t>Termination by Contractor for cause, compare</a:t>
            </a:r>
          </a:p>
          <a:p>
            <a:pPr lvl="1"/>
            <a:r>
              <a:rPr lang="en-US" sz="1600" dirty="0"/>
              <a:t>ConsensusDocs 410 with</a:t>
            </a:r>
          </a:p>
          <a:p>
            <a:pPr lvl="1"/>
            <a:r>
              <a:rPr lang="en-US" sz="1600" dirty="0"/>
              <a:t>AIA provisions in text.</a:t>
            </a:r>
          </a:p>
          <a:p>
            <a:r>
              <a:rPr lang="en-US" sz="1800" dirty="0"/>
              <a:t>Termination by Owner for cause, compare</a:t>
            </a:r>
          </a:p>
          <a:p>
            <a:pPr lvl="1"/>
            <a:r>
              <a:rPr lang="en-US" sz="1600" dirty="0"/>
              <a:t>ConsensusDocs 200, Section 11.3 with</a:t>
            </a:r>
          </a:p>
          <a:p>
            <a:pPr lvl="1"/>
            <a:r>
              <a:rPr lang="en-US" sz="1600" dirty="0"/>
              <a:t>AIA provisions in Forum Text.</a:t>
            </a:r>
          </a:p>
          <a:p>
            <a:r>
              <a:rPr lang="en-US" sz="1800" dirty="0"/>
              <a:t>Termination by Owner for convenience:</a:t>
            </a:r>
          </a:p>
          <a:p>
            <a:pPr lvl="1"/>
            <a:r>
              <a:rPr lang="en-US" sz="1600" dirty="0"/>
              <a:t>Why might O want this option?</a:t>
            </a:r>
          </a:p>
          <a:p>
            <a:pPr lvl="1"/>
            <a:r>
              <a:rPr lang="en-US" sz="1600" dirty="0"/>
              <a:t>How well does ConsensusDocs 200, Section 11.4 deal with the situation—for C?—for O?</a:t>
            </a:r>
          </a:p>
        </p:txBody>
      </p:sp>
      <p:sp>
        <p:nvSpPr>
          <p:cNvPr id="5" name="Footer Placeholder 4">
            <a:extLst>
              <a:ext uri="{FF2B5EF4-FFF2-40B4-BE49-F238E27FC236}">
                <a16:creationId xmlns:a16="http://schemas.microsoft.com/office/drawing/2014/main" id="{E0752578-8EDA-4231-A3C7-DBB0162D4659}"/>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10096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Termination and default continued</a:t>
            </a:r>
          </a:p>
        </p:txBody>
      </p:sp>
      <p:sp>
        <p:nvSpPr>
          <p:cNvPr id="3" name="Content Placeholder 2"/>
          <p:cNvSpPr>
            <a:spLocks noGrp="1"/>
          </p:cNvSpPr>
          <p:nvPr>
            <p:ph idx="1"/>
          </p:nvPr>
        </p:nvSpPr>
        <p:spPr/>
        <p:txBody>
          <a:bodyPr>
            <a:normAutofit/>
          </a:bodyPr>
          <a:lstStyle/>
          <a:p>
            <a:r>
              <a:rPr lang="en-US" sz="2000" dirty="0"/>
              <a:t>Mustang Pipeline case, p. 501:</a:t>
            </a:r>
          </a:p>
          <a:p>
            <a:pPr lvl="1"/>
            <a:r>
              <a:rPr lang="en-US" sz="1800" dirty="0"/>
              <a:t>Applies basic contract law in simple situation—when time is made of the essence by contract, C’s late completion is a material default;</a:t>
            </a:r>
          </a:p>
          <a:p>
            <a:pPr lvl="1"/>
            <a:r>
              <a:rPr lang="en-US" sz="1800" dirty="0"/>
              <a:t>O thus has option to terminate the contract and be relieved of further obligations to C.</a:t>
            </a:r>
          </a:p>
        </p:txBody>
      </p:sp>
      <p:sp>
        <p:nvSpPr>
          <p:cNvPr id="5" name="Footer Placeholder 4">
            <a:extLst>
              <a:ext uri="{FF2B5EF4-FFF2-40B4-BE49-F238E27FC236}">
                <a16:creationId xmlns:a16="http://schemas.microsoft.com/office/drawing/2014/main" id="{D4DADED7-1724-0B16-02AF-B763F386A1E6}"/>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67479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Mechanic’s liens</a:t>
            </a:r>
            <a:br>
              <a:rPr lang="en-US" dirty="0"/>
            </a:br>
            <a:br>
              <a:rPr lang="en-US" dirty="0"/>
            </a:br>
            <a:r>
              <a:rPr lang="en-US" sz="2000" dirty="0"/>
              <a:t>Chapter 17 highlights</a:t>
            </a:r>
            <a:endParaRPr lang="en-US" dirty="0"/>
          </a:p>
        </p:txBody>
      </p:sp>
      <p:sp>
        <p:nvSpPr>
          <p:cNvPr id="3" name="Content Placeholder 2"/>
          <p:cNvSpPr>
            <a:spLocks noGrp="1"/>
          </p:cNvSpPr>
          <p:nvPr>
            <p:ph idx="1"/>
          </p:nvPr>
        </p:nvSpPr>
        <p:spPr>
          <a:xfrm>
            <a:off x="4038600" y="319363"/>
            <a:ext cx="4876800" cy="5943600"/>
          </a:xfrm>
        </p:spPr>
        <p:txBody>
          <a:bodyPr>
            <a:normAutofit fontScale="92500"/>
          </a:bodyPr>
          <a:lstStyle/>
          <a:p>
            <a:r>
              <a:rPr lang="en-US" sz="1800" dirty="0"/>
              <a:t>Terminology:</a:t>
            </a:r>
          </a:p>
          <a:p>
            <a:pPr lvl="1"/>
            <a:r>
              <a:rPr lang="en-US" sz="1600" dirty="0"/>
              <a:t>Traditionally, “mechanics’ liens” or “mechanics’ and </a:t>
            </a:r>
            <a:r>
              <a:rPr lang="en-US" sz="1600" dirty="0" err="1"/>
              <a:t>materialmen’s</a:t>
            </a:r>
            <a:r>
              <a:rPr lang="en-US" sz="1600" dirty="0"/>
              <a:t> liens;”</a:t>
            </a:r>
          </a:p>
          <a:p>
            <a:pPr lvl="1"/>
            <a:r>
              <a:rPr lang="en-US" sz="1600" dirty="0"/>
              <a:t>More modernly and descriptively, “construction liens.”</a:t>
            </a:r>
          </a:p>
          <a:p>
            <a:r>
              <a:rPr lang="en-US" sz="1800" dirty="0"/>
              <a:t>Basic principles:</a:t>
            </a:r>
          </a:p>
          <a:p>
            <a:pPr lvl="1"/>
            <a:r>
              <a:rPr lang="en-US" sz="1600" dirty="0"/>
              <a:t>Creatures of statutes; unknown at common law;</a:t>
            </a:r>
          </a:p>
          <a:p>
            <a:pPr lvl="1"/>
            <a:r>
              <a:rPr lang="en-US" sz="1600" dirty="0"/>
              <a:t>Statutes vary greatly;</a:t>
            </a:r>
          </a:p>
          <a:p>
            <a:pPr lvl="1"/>
            <a:r>
              <a:rPr lang="en-US" sz="1600" dirty="0"/>
              <a:t>Technical rules govern creation, perfection, enforcement;</a:t>
            </a:r>
          </a:p>
          <a:p>
            <a:pPr lvl="1"/>
            <a:r>
              <a:rPr lang="en-US" sz="1600" dirty="0"/>
              <a:t>Statutory procedures strictly construed against lien claimant—claimant must precisely comply with statutory requirements;</a:t>
            </a:r>
          </a:p>
          <a:p>
            <a:pPr lvl="1"/>
            <a:r>
              <a:rPr lang="en-US" sz="1600" dirty="0"/>
              <a:t>Relation back and first spade rules;</a:t>
            </a:r>
          </a:p>
          <a:p>
            <a:pPr lvl="1"/>
            <a:r>
              <a:rPr lang="en-US" sz="1600" dirty="0"/>
              <a:t>A valid lien is a charge on the project, encumbering title;</a:t>
            </a:r>
          </a:p>
          <a:p>
            <a:pPr lvl="1"/>
            <a:r>
              <a:rPr lang="en-US" sz="1600" dirty="0"/>
              <a:t>Ultimate remedy is foreclosure (similar to a mortgage).</a:t>
            </a:r>
          </a:p>
          <a:p>
            <a:pPr lvl="1"/>
            <a:endParaRPr lang="en-US" dirty="0"/>
          </a:p>
        </p:txBody>
      </p:sp>
      <p:sp>
        <p:nvSpPr>
          <p:cNvPr id="5" name="Footer Placeholder 4">
            <a:extLst>
              <a:ext uri="{FF2B5EF4-FFF2-40B4-BE49-F238E27FC236}">
                <a16:creationId xmlns:a16="http://schemas.microsoft.com/office/drawing/2014/main" id="{3E6A631F-E27D-4FBC-0F6D-9A48939F0F54}"/>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409029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lien questions</a:t>
            </a:r>
          </a:p>
        </p:txBody>
      </p:sp>
      <p:sp>
        <p:nvSpPr>
          <p:cNvPr id="3" name="Content Placeholder 2"/>
          <p:cNvSpPr>
            <a:spLocks noGrp="1"/>
          </p:cNvSpPr>
          <p:nvPr>
            <p:ph idx="1"/>
          </p:nvPr>
        </p:nvSpPr>
        <p:spPr>
          <a:xfrm>
            <a:off x="4191000" y="310896"/>
            <a:ext cx="4392297" cy="5740912"/>
          </a:xfrm>
        </p:spPr>
        <p:txBody>
          <a:bodyPr>
            <a:normAutofit fontScale="92500" lnSpcReduction="20000"/>
          </a:bodyPr>
          <a:lstStyle/>
          <a:p>
            <a:r>
              <a:rPr lang="en-US" sz="1700" dirty="0"/>
              <a:t>Are claims of subs and suppliers merely derivative of the direct contractor’s lien rights, such that O’s payment to contractor defeats the lien claim?</a:t>
            </a:r>
          </a:p>
          <a:p>
            <a:r>
              <a:rPr lang="en-US" sz="1700" dirty="0"/>
              <a:t>Or can lien claims effectively force the owner to pay for the same work twice—once to direct contractor and once to subs or suppliers?</a:t>
            </a:r>
          </a:p>
          <a:p>
            <a:r>
              <a:rPr lang="en-US" sz="1700" dirty="0"/>
              <a:t>Who may assert a lien?</a:t>
            </a:r>
          </a:p>
          <a:p>
            <a:pPr lvl="1"/>
            <a:r>
              <a:rPr lang="en-US" sz="1500" dirty="0"/>
              <a:t>Statutes vary on this in many respects;</a:t>
            </a:r>
          </a:p>
          <a:p>
            <a:pPr lvl="1"/>
            <a:r>
              <a:rPr lang="en-US" sz="1500" dirty="0"/>
              <a:t>Usually the direct contractor, plus 1or 2 tiers of subs and suppliers.</a:t>
            </a:r>
          </a:p>
          <a:p>
            <a:r>
              <a:rPr lang="en-US" sz="1700" dirty="0"/>
              <a:t>What kind of work or service is </a:t>
            </a:r>
            <a:r>
              <a:rPr lang="en-US" sz="1700" dirty="0" err="1"/>
              <a:t>lienable</a:t>
            </a:r>
            <a:r>
              <a:rPr lang="en-US" sz="1700" dirty="0"/>
              <a:t>?</a:t>
            </a:r>
          </a:p>
          <a:p>
            <a:r>
              <a:rPr lang="en-US" sz="1700" dirty="0"/>
              <a:t>What notices and filings apply?</a:t>
            </a:r>
          </a:p>
          <a:p>
            <a:r>
              <a:rPr lang="en-US" sz="1700" dirty="0"/>
              <a:t>Do different procedures apply in different circumstances (e.g., a special set of procedures for residential or consumer projects)?</a:t>
            </a:r>
          </a:p>
          <a:p>
            <a:r>
              <a:rPr lang="en-US" sz="1700" dirty="0"/>
              <a:t>To what property does the lien attach?</a:t>
            </a:r>
          </a:p>
          <a:p>
            <a:pPr lvl="1"/>
            <a:endParaRPr lang="en-US" dirty="0"/>
          </a:p>
        </p:txBody>
      </p:sp>
      <p:sp>
        <p:nvSpPr>
          <p:cNvPr id="5" name="Footer Placeholder 4">
            <a:extLst>
              <a:ext uri="{FF2B5EF4-FFF2-40B4-BE49-F238E27FC236}">
                <a16:creationId xmlns:a16="http://schemas.microsoft.com/office/drawing/2014/main" id="{18DC955C-5123-366B-9717-5D102161F07F}"/>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91148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common questions</a:t>
            </a:r>
          </a:p>
        </p:txBody>
      </p:sp>
      <p:sp>
        <p:nvSpPr>
          <p:cNvPr id="3" name="Content Placeholder 2"/>
          <p:cNvSpPr>
            <a:spLocks noGrp="1"/>
          </p:cNvSpPr>
          <p:nvPr>
            <p:ph idx="1"/>
          </p:nvPr>
        </p:nvSpPr>
        <p:spPr/>
        <p:txBody>
          <a:bodyPr>
            <a:noAutofit/>
          </a:bodyPr>
          <a:lstStyle/>
          <a:p>
            <a:r>
              <a:rPr lang="en-US" sz="1800" dirty="0"/>
              <a:t>How does a lien right apply in the case of a tenant’s improvement of leased property?</a:t>
            </a:r>
          </a:p>
          <a:p>
            <a:r>
              <a:rPr lang="en-US" sz="1800" dirty="0"/>
              <a:t>What priority will a lien have?</a:t>
            </a:r>
          </a:p>
          <a:p>
            <a:pPr lvl="1"/>
            <a:r>
              <a:rPr lang="en-US" sz="1600" dirty="0"/>
              <a:t>Priorities among ordinary mortgages, construction mortgages, judgment liens, and construction liens.</a:t>
            </a:r>
          </a:p>
          <a:p>
            <a:pPr lvl="1"/>
            <a:r>
              <a:rPr lang="en-US" sz="1600" dirty="0"/>
              <a:t>Relative priority of liens by different subs and suppliers (remember the first spade rule, if applicable).</a:t>
            </a:r>
          </a:p>
          <a:p>
            <a:r>
              <a:rPr lang="en-US" sz="1800" dirty="0"/>
              <a:t>Does the jurisdiction afford alternative payment security for those working on public projects?</a:t>
            </a:r>
          </a:p>
          <a:p>
            <a:r>
              <a:rPr lang="en-US" sz="1800" dirty="0"/>
              <a:t>How can the liens be waived or released?</a:t>
            </a:r>
          </a:p>
        </p:txBody>
      </p:sp>
      <p:sp>
        <p:nvSpPr>
          <p:cNvPr id="5" name="Footer Placeholder 4">
            <a:extLst>
              <a:ext uri="{FF2B5EF4-FFF2-40B4-BE49-F238E27FC236}">
                <a16:creationId xmlns:a16="http://schemas.microsoft.com/office/drawing/2014/main" id="{FFDBE7D9-5635-53A9-B2FD-BD333A4BA2BE}"/>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30393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Construction liens and bankruptcy</a:t>
            </a:r>
          </a:p>
        </p:txBody>
      </p:sp>
      <p:sp>
        <p:nvSpPr>
          <p:cNvPr id="3" name="Content Placeholder 2"/>
          <p:cNvSpPr>
            <a:spLocks noGrp="1"/>
          </p:cNvSpPr>
          <p:nvPr>
            <p:ph idx="1"/>
          </p:nvPr>
        </p:nvSpPr>
        <p:spPr/>
        <p:txBody>
          <a:bodyPr>
            <a:normAutofit/>
          </a:bodyPr>
          <a:lstStyle/>
          <a:p>
            <a:r>
              <a:rPr lang="en-US" sz="1800" dirty="0"/>
              <a:t>If the project owner files a bankruptcy petition:</a:t>
            </a:r>
          </a:p>
          <a:p>
            <a:pPr lvl="1"/>
            <a:r>
              <a:rPr lang="en-US" sz="1600" dirty="0"/>
              <a:t>A claimant with a lien perfected prior to the filing generally has the status in bankruptcy of a secured creditor.</a:t>
            </a:r>
          </a:p>
          <a:p>
            <a:pPr lvl="1"/>
            <a:r>
              <a:rPr lang="en-US" sz="1600" dirty="0"/>
              <a:t>Automatic stay prevents lien claimant from enforcing the lien without obtaining relief from the stay.</a:t>
            </a:r>
          </a:p>
          <a:p>
            <a:pPr lvl="1"/>
            <a:r>
              <a:rPr lang="en-US" sz="1600" dirty="0"/>
              <a:t>A claimant who has not already taken the steps necessary to perfect the lien usually will be able to take action to perfect as provided for under state law.</a:t>
            </a:r>
          </a:p>
        </p:txBody>
      </p:sp>
      <p:sp>
        <p:nvSpPr>
          <p:cNvPr id="5" name="Footer Placeholder 4">
            <a:extLst>
              <a:ext uri="{FF2B5EF4-FFF2-40B4-BE49-F238E27FC236}">
                <a16:creationId xmlns:a16="http://schemas.microsoft.com/office/drawing/2014/main" id="{E9E7D427-4B18-8850-FAF6-C8A83628BA71}"/>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23398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Insurance and bonds</a:t>
            </a:r>
            <a:br>
              <a:rPr lang="en-US" dirty="0"/>
            </a:br>
            <a:br>
              <a:rPr lang="en-US" dirty="0"/>
            </a:br>
            <a:r>
              <a:rPr lang="en-US" sz="2000" dirty="0"/>
              <a:t>chapter 18 highlights</a:t>
            </a:r>
            <a:endParaRPr lang="en-US" dirty="0"/>
          </a:p>
        </p:txBody>
      </p:sp>
      <p:sp>
        <p:nvSpPr>
          <p:cNvPr id="3" name="Content Placeholder 2"/>
          <p:cNvSpPr>
            <a:spLocks noGrp="1"/>
          </p:cNvSpPr>
          <p:nvPr>
            <p:ph idx="1"/>
          </p:nvPr>
        </p:nvSpPr>
        <p:spPr/>
        <p:txBody>
          <a:bodyPr>
            <a:normAutofit fontScale="92500"/>
          </a:bodyPr>
          <a:lstStyle/>
          <a:p>
            <a:r>
              <a:rPr lang="en-US" sz="2000" dirty="0"/>
              <a:t>Be sure you can distinguish between insurance and bonds and the different roles they play in the industry.</a:t>
            </a:r>
          </a:p>
          <a:p>
            <a:r>
              <a:rPr lang="en-US" sz="2000" dirty="0"/>
              <a:t>Here are several key points concerning insurance:</a:t>
            </a:r>
          </a:p>
          <a:p>
            <a:pPr lvl="1"/>
            <a:r>
              <a:rPr lang="en-US" sz="1800" dirty="0"/>
              <a:t>Variety of risks covered by different insurance categories, such as CGL, builders’ risk, professional liability, workers’ compensation;</a:t>
            </a:r>
          </a:p>
          <a:p>
            <a:pPr lvl="1"/>
            <a:r>
              <a:rPr lang="en-US" sz="1800" dirty="0"/>
              <a:t>Standard insurance requirements in a construction contract (A201 provisions illustrate);</a:t>
            </a:r>
          </a:p>
          <a:p>
            <a:pPr lvl="1"/>
            <a:r>
              <a:rPr lang="en-US" sz="1800" dirty="0"/>
              <a:t>Waiver of subrogation.</a:t>
            </a:r>
          </a:p>
          <a:p>
            <a:pPr lvl="1"/>
            <a:endParaRPr lang="en-US" dirty="0"/>
          </a:p>
          <a:p>
            <a:pPr marL="114300" indent="0">
              <a:buNone/>
            </a:pPr>
            <a:endParaRPr lang="en-US" dirty="0"/>
          </a:p>
        </p:txBody>
      </p:sp>
      <p:sp>
        <p:nvSpPr>
          <p:cNvPr id="5" name="Footer Placeholder 4">
            <a:extLst>
              <a:ext uri="{FF2B5EF4-FFF2-40B4-BE49-F238E27FC236}">
                <a16:creationId xmlns:a16="http://schemas.microsoft.com/office/drawing/2014/main" id="{0B0264B4-D02F-69DD-FBDC-D313A59E49BE}"/>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39860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Commercial General Liability insurance</a:t>
            </a:r>
          </a:p>
        </p:txBody>
      </p:sp>
      <p:sp>
        <p:nvSpPr>
          <p:cNvPr id="3" name="Content Placeholder 2"/>
          <p:cNvSpPr>
            <a:spLocks noGrp="1"/>
          </p:cNvSpPr>
          <p:nvPr>
            <p:ph idx="1"/>
          </p:nvPr>
        </p:nvSpPr>
        <p:spPr>
          <a:xfrm>
            <a:off x="3962400" y="342900"/>
            <a:ext cx="5029200" cy="6172200"/>
          </a:xfrm>
        </p:spPr>
        <p:txBody>
          <a:bodyPr>
            <a:normAutofit fontScale="92500" lnSpcReduction="20000"/>
          </a:bodyPr>
          <a:lstStyle/>
          <a:p>
            <a:r>
              <a:rPr lang="en-US" sz="1800" dirty="0"/>
              <a:t>Summit Custom Homes case, p. 562, is a nice introduction to technical nature of CGL coverage litigation.</a:t>
            </a:r>
          </a:p>
          <a:p>
            <a:pPr lvl="1"/>
            <a:r>
              <a:rPr lang="en-US" sz="1600" dirty="0"/>
              <a:t>An aside—EIFS, a building exterior cladding system, has produced a wave of defect litigation.</a:t>
            </a:r>
          </a:p>
          <a:p>
            <a:pPr lvl="1"/>
            <a:r>
              <a:rPr lang="en-US" sz="1600" dirty="0"/>
              <a:t>Contrast occurrence policy to claims made policy.</a:t>
            </a:r>
          </a:p>
          <a:p>
            <a:pPr lvl="1"/>
            <a:r>
              <a:rPr lang="en-US" sz="1600" dirty="0"/>
              <a:t>What is the “eight corners” rule re duty to defend?</a:t>
            </a:r>
          </a:p>
          <a:p>
            <a:pPr lvl="1"/>
            <a:r>
              <a:rPr lang="en-US" sz="1600" dirty="0"/>
              <a:t>What constitutes “property damage” under CGL policy?</a:t>
            </a:r>
          </a:p>
          <a:p>
            <a:pPr lvl="1"/>
            <a:r>
              <a:rPr lang="en-US" sz="1600" dirty="0"/>
              <a:t>What is an “occurrence” under CGL policy?</a:t>
            </a:r>
          </a:p>
          <a:p>
            <a:pPr lvl="1"/>
            <a:r>
              <a:rPr lang="en-US" sz="1600" dirty="0"/>
              <a:t>What is the “business risk” doctrine re property damage?</a:t>
            </a:r>
          </a:p>
          <a:p>
            <a:pPr lvl="1"/>
            <a:r>
              <a:rPr lang="en-US" sz="1600" dirty="0"/>
              <a:t>You can understand the result in the case if,</a:t>
            </a:r>
          </a:p>
          <a:p>
            <a:pPr lvl="2"/>
            <a:r>
              <a:rPr lang="en-US" sz="1400" dirty="0"/>
              <a:t>First you accept the court’s “manifestation rule” and</a:t>
            </a:r>
          </a:p>
          <a:p>
            <a:pPr lvl="2"/>
            <a:r>
              <a:rPr lang="en-US" sz="1400" dirty="0"/>
              <a:t>Then you work through the mechanical analysis of the CGL policy coverage and exclusions—the pleadings allege property damage arising out of work by subs, thus resulting from an occurrence; evidence is required to determine whether the property damage manifested during the coverage period of any of the 5 policy years, thereby potentially giving rise to duty to defend.</a:t>
            </a:r>
          </a:p>
          <a:p>
            <a:pPr lvl="1"/>
            <a:endParaRPr lang="en-US" dirty="0"/>
          </a:p>
        </p:txBody>
      </p:sp>
    </p:spTree>
    <p:extLst>
      <p:ext uri="{BB962C8B-B14F-4D97-AF65-F5344CB8AC3E}">
        <p14:creationId xmlns:p14="http://schemas.microsoft.com/office/powerpoint/2010/main" val="380812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Perspectives revisited</a:t>
            </a:r>
          </a:p>
        </p:txBody>
      </p:sp>
      <p:sp>
        <p:nvSpPr>
          <p:cNvPr id="3" name="Content Placeholder 2"/>
          <p:cNvSpPr>
            <a:spLocks noGrp="1"/>
          </p:cNvSpPr>
          <p:nvPr>
            <p:ph idx="1"/>
          </p:nvPr>
        </p:nvSpPr>
        <p:spPr/>
        <p:txBody>
          <a:bodyPr>
            <a:noAutofit/>
          </a:bodyPr>
          <a:lstStyle/>
          <a:p>
            <a:r>
              <a:rPr lang="en-US" sz="1800" dirty="0"/>
              <a:t>Contemporary construction is a highly collaborative process that takes place in an intensively competitive and individualistic environment under circumstances of high risk and low certainty and over an extended duration.</a:t>
            </a:r>
          </a:p>
          <a:p>
            <a:r>
              <a:rPr lang="en-US" sz="1800" dirty="0"/>
              <a:t>An effective construction lawyer understands and takes account of:</a:t>
            </a:r>
          </a:p>
          <a:p>
            <a:pPr lvl="1"/>
            <a:r>
              <a:rPr lang="en-US" sz="1600" dirty="0"/>
              <a:t>The client’s perspective;</a:t>
            </a:r>
          </a:p>
          <a:p>
            <a:pPr lvl="1"/>
            <a:r>
              <a:rPr lang="en-US" sz="1600" dirty="0"/>
              <a:t>The perspectives of the other participants contracting with the client;</a:t>
            </a:r>
          </a:p>
          <a:p>
            <a:pPr lvl="1"/>
            <a:r>
              <a:rPr lang="en-US" sz="1600" dirty="0"/>
              <a:t>The perspectives of the other participants who have no direct contractual relationship with the client but with whom the client has significant project relationships;</a:t>
            </a:r>
          </a:p>
          <a:p>
            <a:pPr lvl="1"/>
            <a:r>
              <a:rPr lang="en-US" sz="1600" dirty="0"/>
              <a:t>The overall context of the construction industry.</a:t>
            </a:r>
          </a:p>
        </p:txBody>
      </p:sp>
    </p:spTree>
    <p:extLst>
      <p:ext uri="{BB962C8B-B14F-4D97-AF65-F5344CB8AC3E}">
        <p14:creationId xmlns:p14="http://schemas.microsoft.com/office/powerpoint/2010/main" val="75620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bonds</a:t>
            </a:r>
          </a:p>
        </p:txBody>
      </p:sp>
      <p:sp>
        <p:nvSpPr>
          <p:cNvPr id="3" name="Content Placeholder 2"/>
          <p:cNvSpPr>
            <a:spLocks noGrp="1"/>
          </p:cNvSpPr>
          <p:nvPr>
            <p:ph idx="1"/>
          </p:nvPr>
        </p:nvSpPr>
        <p:spPr/>
        <p:txBody>
          <a:bodyPr/>
          <a:lstStyle/>
          <a:p>
            <a:r>
              <a:rPr lang="en-US" sz="2000" dirty="0"/>
              <a:t>A surety issues a bond as financial security for obligations of the principal.</a:t>
            </a:r>
          </a:p>
          <a:p>
            <a:r>
              <a:rPr lang="en-US" sz="2000" dirty="0"/>
              <a:t>Common forms of construction bonds:</a:t>
            </a:r>
          </a:p>
          <a:p>
            <a:pPr lvl="1"/>
            <a:r>
              <a:rPr lang="en-US" sz="1800" dirty="0"/>
              <a:t>Bid bonds;</a:t>
            </a:r>
          </a:p>
          <a:p>
            <a:pPr lvl="1"/>
            <a:r>
              <a:rPr lang="en-US" sz="1800" dirty="0"/>
              <a:t>Payment bonds;</a:t>
            </a:r>
          </a:p>
          <a:p>
            <a:pPr lvl="1"/>
            <a:r>
              <a:rPr lang="en-US" sz="1800" dirty="0"/>
              <a:t>Performance bonds;</a:t>
            </a:r>
          </a:p>
          <a:p>
            <a:pPr lvl="1"/>
            <a:r>
              <a:rPr lang="en-US" sz="1800" dirty="0"/>
              <a:t>Completion bonds.</a:t>
            </a:r>
          </a:p>
          <a:p>
            <a:endParaRPr lang="en-US" dirty="0"/>
          </a:p>
        </p:txBody>
      </p:sp>
      <p:sp>
        <p:nvSpPr>
          <p:cNvPr id="5" name="Footer Placeholder 4">
            <a:extLst>
              <a:ext uri="{FF2B5EF4-FFF2-40B4-BE49-F238E27FC236}">
                <a16:creationId xmlns:a16="http://schemas.microsoft.com/office/drawing/2014/main" id="{7A4C7DA5-D712-AB2E-21D8-E36E8A52D039}"/>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253454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Construction bonds continued</a:t>
            </a:r>
          </a:p>
        </p:txBody>
      </p:sp>
      <p:sp>
        <p:nvSpPr>
          <p:cNvPr id="3" name="Content Placeholder 2"/>
          <p:cNvSpPr>
            <a:spLocks noGrp="1"/>
          </p:cNvSpPr>
          <p:nvPr>
            <p:ph idx="1"/>
          </p:nvPr>
        </p:nvSpPr>
        <p:spPr>
          <a:xfrm>
            <a:off x="4191000" y="457200"/>
            <a:ext cx="4316097" cy="5594608"/>
          </a:xfrm>
        </p:spPr>
        <p:txBody>
          <a:bodyPr>
            <a:normAutofit lnSpcReduction="10000"/>
          </a:bodyPr>
          <a:lstStyle/>
          <a:p>
            <a:r>
              <a:rPr lang="en-US" sz="1800" dirty="0"/>
              <a:t>St. Paul Fire &amp; Marine v. City of Green River, p. 572</a:t>
            </a:r>
          </a:p>
          <a:p>
            <a:pPr lvl="1"/>
            <a:r>
              <a:rPr lang="en-US" sz="1600" dirty="0"/>
              <a:t>Nutshell: S proposed to proceed in accordance with its options under the bond; because O’s actions deprived S of its rights under the bond, S’s obligations were excused.</a:t>
            </a:r>
          </a:p>
          <a:p>
            <a:pPr lvl="1"/>
            <a:r>
              <a:rPr lang="en-US" sz="1600" dirty="0"/>
              <a:t>What options did S have under par. 4 of the bond?</a:t>
            </a:r>
          </a:p>
          <a:p>
            <a:pPr lvl="1"/>
            <a:r>
              <a:rPr lang="en-US" sz="1600" dirty="0"/>
              <a:t>Do you see how par. 5 of the bond effectively modified the construction contract obligations that S undertook to perform under the bond?</a:t>
            </a:r>
          </a:p>
          <a:p>
            <a:pPr lvl="1"/>
            <a:r>
              <a:rPr lang="en-US" sz="1600" dirty="0"/>
              <a:t>Accepting the facts as found by the court, the case mostly reflects black letter </a:t>
            </a:r>
            <a:r>
              <a:rPr lang="en-US" sz="1600" dirty="0" err="1"/>
              <a:t>suretyship</a:t>
            </a:r>
            <a:r>
              <a:rPr lang="en-US" sz="1600" dirty="0"/>
              <a:t> law.</a:t>
            </a:r>
          </a:p>
          <a:p>
            <a:pPr lvl="1"/>
            <a:r>
              <a:rPr lang="en-US" sz="1600" dirty="0"/>
              <a:t>What advice would you have given Dr. Oliver about responding to S’s proposal?</a:t>
            </a:r>
          </a:p>
          <a:p>
            <a:endParaRPr lang="en-US" b="1" dirty="0"/>
          </a:p>
        </p:txBody>
      </p:sp>
      <p:sp>
        <p:nvSpPr>
          <p:cNvPr id="5" name="Footer Placeholder 4">
            <a:extLst>
              <a:ext uri="{FF2B5EF4-FFF2-40B4-BE49-F238E27FC236}">
                <a16:creationId xmlns:a16="http://schemas.microsoft.com/office/drawing/2014/main" id="{D91085CE-052A-B431-54F3-432E413CFC37}"/>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276554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Pearlman v. Reliance, p. 580</a:t>
            </a:r>
          </a:p>
        </p:txBody>
      </p:sp>
      <p:sp>
        <p:nvSpPr>
          <p:cNvPr id="3" name="Content Placeholder 2"/>
          <p:cNvSpPr>
            <a:spLocks noGrp="1"/>
          </p:cNvSpPr>
          <p:nvPr>
            <p:ph idx="1"/>
          </p:nvPr>
        </p:nvSpPr>
        <p:spPr>
          <a:xfrm>
            <a:off x="4060146" y="475315"/>
            <a:ext cx="4468497" cy="5740912"/>
          </a:xfrm>
        </p:spPr>
        <p:txBody>
          <a:bodyPr>
            <a:normAutofit fontScale="85000" lnSpcReduction="20000"/>
          </a:bodyPr>
          <a:lstStyle/>
          <a:p>
            <a:r>
              <a:rPr lang="en-US" sz="2000" dirty="0"/>
              <a:t>The surety’s equitable subrogation rights were key—the retainage was not part  of the bankruptcy estate of the defaulting contractor.</a:t>
            </a:r>
          </a:p>
          <a:p>
            <a:r>
              <a:rPr lang="en-US" sz="2000" dirty="0"/>
              <a:t>If there had been no bond, who would have had rights to the retained funds &amp; on what legal basis?</a:t>
            </a:r>
          </a:p>
          <a:p>
            <a:r>
              <a:rPr lang="en-US" sz="2000" dirty="0"/>
              <a:t>Although the case was decided under the old Bankruptcy Act, the controlling principle derives from </a:t>
            </a:r>
            <a:r>
              <a:rPr lang="en-US" sz="2000" dirty="0" err="1"/>
              <a:t>suretyship</a:t>
            </a:r>
            <a:r>
              <a:rPr lang="en-US" sz="2000" dirty="0"/>
              <a:t> law, not bankruptcy law:</a:t>
            </a:r>
          </a:p>
          <a:p>
            <a:pPr lvl="1"/>
            <a:r>
              <a:rPr lang="en-US" sz="1800" dirty="0"/>
              <a:t>The owner, contractor, laborers and </a:t>
            </a:r>
            <a:r>
              <a:rPr lang="en-US" sz="1800" dirty="0" err="1"/>
              <a:t>materialmen</a:t>
            </a:r>
            <a:r>
              <a:rPr lang="en-US" sz="1800" dirty="0"/>
              <a:t> all had equitable rights to the retainage fund;</a:t>
            </a:r>
          </a:p>
          <a:p>
            <a:pPr lvl="1"/>
            <a:r>
              <a:rPr lang="en-US" sz="1800" dirty="0"/>
              <a:t>By honoring its obligations under the bond to pay the contractor’s debts, the surety stepped into the shoes of those who had rights to the fund (subrogation).</a:t>
            </a:r>
          </a:p>
          <a:p>
            <a:r>
              <a:rPr lang="en-US" sz="2000" dirty="0"/>
              <a:t>Note subcontractor default insurance alternative to bonds.</a:t>
            </a:r>
          </a:p>
          <a:p>
            <a:endParaRPr lang="en-US" dirty="0"/>
          </a:p>
        </p:txBody>
      </p:sp>
      <p:sp>
        <p:nvSpPr>
          <p:cNvPr id="5" name="Footer Placeholder 4">
            <a:extLst>
              <a:ext uri="{FF2B5EF4-FFF2-40B4-BE49-F238E27FC236}">
                <a16:creationId xmlns:a16="http://schemas.microsoft.com/office/drawing/2014/main" id="{0C862FE4-5455-120C-A082-84D24569B9F6}"/>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55076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Dispute resolution processes</a:t>
            </a:r>
            <a:br>
              <a:rPr lang="en-US" dirty="0"/>
            </a:br>
            <a:br>
              <a:rPr lang="en-US" dirty="0"/>
            </a:br>
            <a:r>
              <a:rPr lang="en-US" sz="2000" dirty="0"/>
              <a:t>Chapter 19 highlights</a:t>
            </a:r>
            <a:endParaRPr lang="en-US" dirty="0"/>
          </a:p>
        </p:txBody>
      </p:sp>
      <p:sp>
        <p:nvSpPr>
          <p:cNvPr id="3" name="Content Placeholder 2"/>
          <p:cNvSpPr>
            <a:spLocks noGrp="1"/>
          </p:cNvSpPr>
          <p:nvPr>
            <p:ph idx="1"/>
          </p:nvPr>
        </p:nvSpPr>
        <p:spPr/>
        <p:txBody>
          <a:bodyPr>
            <a:normAutofit/>
          </a:bodyPr>
          <a:lstStyle/>
          <a:p>
            <a:r>
              <a:rPr lang="en-US" sz="1800" dirty="0"/>
              <a:t>In thinking about dispute resolution processes in the industry, remember that relationships are everything.</a:t>
            </a:r>
          </a:p>
          <a:p>
            <a:r>
              <a:rPr lang="en-US" sz="1800" dirty="0"/>
              <a:t>Industry contracts have long provided for work to continue in the face of unresolved disputes.</a:t>
            </a:r>
          </a:p>
          <a:p>
            <a:r>
              <a:rPr lang="en-US" sz="1800" dirty="0"/>
              <a:t>Strategic alliances and integrated project delivery try to create incentives for participants to cooperate.</a:t>
            </a:r>
          </a:p>
          <a:p>
            <a:endParaRPr lang="en-US" dirty="0"/>
          </a:p>
        </p:txBody>
      </p:sp>
      <p:sp>
        <p:nvSpPr>
          <p:cNvPr id="5" name="Footer Placeholder 4">
            <a:extLst>
              <a:ext uri="{FF2B5EF4-FFF2-40B4-BE49-F238E27FC236}">
                <a16:creationId xmlns:a16="http://schemas.microsoft.com/office/drawing/2014/main" id="{B7B27ABF-FA15-B20B-2B06-6057CD9F29FD}"/>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58630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Dispute resolution continued</a:t>
            </a:r>
          </a:p>
        </p:txBody>
      </p:sp>
      <p:sp>
        <p:nvSpPr>
          <p:cNvPr id="3" name="Content Placeholder 2"/>
          <p:cNvSpPr>
            <a:spLocks noGrp="1"/>
          </p:cNvSpPr>
          <p:nvPr>
            <p:ph idx="1"/>
          </p:nvPr>
        </p:nvSpPr>
        <p:spPr/>
        <p:txBody>
          <a:bodyPr/>
          <a:lstStyle/>
          <a:p>
            <a:r>
              <a:rPr lang="en-US" sz="1800" dirty="0"/>
              <a:t>Note Dispute Resolution Step Chart (p. 590).</a:t>
            </a:r>
          </a:p>
          <a:p>
            <a:pPr lvl="1"/>
            <a:r>
              <a:rPr lang="en-US" sz="1600" dirty="0"/>
              <a:t>Mediation as a condition precedent to arbitration or litigation is common.</a:t>
            </a:r>
          </a:p>
          <a:p>
            <a:pPr lvl="1"/>
            <a:r>
              <a:rPr lang="en-US" sz="1600" dirty="0"/>
              <a:t>Stepped negotiation as a condition precedent to mediation is beginning to gain support.</a:t>
            </a:r>
          </a:p>
          <a:p>
            <a:pPr lvl="1"/>
            <a:r>
              <a:rPr lang="en-US" sz="1600" dirty="0"/>
              <a:t>Dispute review boards and standing neutrals seem to hold promise for high-dollar projects.</a:t>
            </a:r>
          </a:p>
          <a:p>
            <a:r>
              <a:rPr lang="en-US" sz="1800" dirty="0"/>
              <a:t>The chapter authors obviously have an agenda to promote.</a:t>
            </a:r>
          </a:p>
          <a:p>
            <a:endParaRPr lang="en-US" dirty="0"/>
          </a:p>
        </p:txBody>
      </p:sp>
      <p:sp>
        <p:nvSpPr>
          <p:cNvPr id="5" name="Footer Placeholder 4">
            <a:extLst>
              <a:ext uri="{FF2B5EF4-FFF2-40B4-BE49-F238E27FC236}">
                <a16:creationId xmlns:a16="http://schemas.microsoft.com/office/drawing/2014/main" id="{5964350A-2DB2-D9C9-E9AA-6B5BA0D386BF}"/>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42797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Dispute resolution continued</a:t>
            </a:r>
          </a:p>
        </p:txBody>
      </p:sp>
      <p:sp>
        <p:nvSpPr>
          <p:cNvPr id="3" name="Content Placeholder 2"/>
          <p:cNvSpPr>
            <a:spLocks noGrp="1"/>
          </p:cNvSpPr>
          <p:nvPr>
            <p:ph idx="1"/>
          </p:nvPr>
        </p:nvSpPr>
        <p:spPr>
          <a:xfrm>
            <a:off x="4114800" y="152400"/>
            <a:ext cx="4724400" cy="6074664"/>
          </a:xfrm>
        </p:spPr>
        <p:txBody>
          <a:bodyPr>
            <a:normAutofit/>
          </a:bodyPr>
          <a:lstStyle/>
          <a:p>
            <a:r>
              <a:rPr lang="en-US" sz="1800" dirty="0"/>
              <a:t>For a generation or more, industry lawyers have commonly favored arbitration over litigation, although there is a recent contrary movement.</a:t>
            </a:r>
          </a:p>
          <a:p>
            <a:pPr lvl="1"/>
            <a:r>
              <a:rPr lang="en-US" sz="1600" dirty="0"/>
              <a:t>Arbitration may be less expensive;</a:t>
            </a:r>
          </a:p>
          <a:p>
            <a:pPr lvl="1"/>
            <a:r>
              <a:rPr lang="en-US" sz="1600" dirty="0"/>
              <a:t>Or not;</a:t>
            </a:r>
          </a:p>
          <a:p>
            <a:pPr lvl="1"/>
            <a:r>
              <a:rPr lang="en-US" sz="1600" dirty="0"/>
              <a:t>Arbitration may be quicker;</a:t>
            </a:r>
          </a:p>
          <a:p>
            <a:pPr lvl="1"/>
            <a:r>
              <a:rPr lang="en-US" sz="1600" dirty="0"/>
              <a:t>Or not;</a:t>
            </a:r>
          </a:p>
          <a:p>
            <a:pPr lvl="1"/>
            <a:r>
              <a:rPr lang="en-US" sz="1600" dirty="0"/>
              <a:t>Arbitrators typically understand the industry and its customs and practices better than judges and juries;</a:t>
            </a:r>
          </a:p>
          <a:p>
            <a:pPr lvl="1"/>
            <a:r>
              <a:rPr lang="en-US" sz="1600" dirty="0"/>
              <a:t>The key disadvantage is that arbitration awards cannot be overturned simply due to error of fact or law.</a:t>
            </a:r>
          </a:p>
        </p:txBody>
      </p:sp>
      <p:sp>
        <p:nvSpPr>
          <p:cNvPr id="5" name="Footer Placeholder 4">
            <a:extLst>
              <a:ext uri="{FF2B5EF4-FFF2-40B4-BE49-F238E27FC236}">
                <a16:creationId xmlns:a16="http://schemas.microsoft.com/office/drawing/2014/main" id="{04548AB1-4A8C-18F9-30A3-416347B7F765}"/>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7987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Dispute resolution continued</a:t>
            </a:r>
          </a:p>
        </p:txBody>
      </p:sp>
      <p:sp>
        <p:nvSpPr>
          <p:cNvPr id="3" name="Content Placeholder 2"/>
          <p:cNvSpPr>
            <a:spLocks noGrp="1"/>
          </p:cNvSpPr>
          <p:nvPr>
            <p:ph idx="1"/>
          </p:nvPr>
        </p:nvSpPr>
        <p:spPr>
          <a:xfrm>
            <a:off x="4114800" y="310896"/>
            <a:ext cx="4392297" cy="5740912"/>
          </a:xfrm>
        </p:spPr>
        <p:txBody>
          <a:bodyPr>
            <a:normAutofit/>
          </a:bodyPr>
          <a:lstStyle/>
          <a:p>
            <a:r>
              <a:rPr lang="en-US" sz="1800" dirty="0"/>
              <a:t>Basic arbitration principles:</a:t>
            </a:r>
          </a:p>
          <a:p>
            <a:pPr lvl="2"/>
            <a:r>
              <a:rPr lang="en-US" sz="1400" dirty="0"/>
              <a:t>Mandatory arbitration is a matter of contract.</a:t>
            </a:r>
          </a:p>
          <a:p>
            <a:pPr lvl="2"/>
            <a:r>
              <a:rPr lang="en-US" sz="1400" dirty="0"/>
              <a:t>The Federal Arbitration Act and state arbitration acts broadly favor arbitration and generally make arbitration agreements enforceable.</a:t>
            </a:r>
          </a:p>
          <a:p>
            <a:pPr lvl="2"/>
            <a:r>
              <a:rPr lang="en-US" sz="1400" dirty="0"/>
              <a:t>The U.S. Supreme Court’s decisions also generally uphold mandatory arbitration agreements.</a:t>
            </a:r>
          </a:p>
          <a:p>
            <a:pPr lvl="2"/>
            <a:r>
              <a:rPr lang="en-US" sz="1400" dirty="0"/>
              <a:t>The grounds for attacking an arbitration decision are extremely limited, essentially only:</a:t>
            </a:r>
          </a:p>
          <a:p>
            <a:pPr lvl="3"/>
            <a:r>
              <a:rPr lang="en-US" sz="1400" dirty="0"/>
              <a:t>Matter in dispute being outside scope of the arbitration agreement;</a:t>
            </a:r>
          </a:p>
          <a:p>
            <a:pPr lvl="3"/>
            <a:r>
              <a:rPr lang="en-US" sz="1400" dirty="0"/>
              <a:t>Arbitrators’ failure to adhere to mandatory procedures;</a:t>
            </a:r>
          </a:p>
          <a:p>
            <a:pPr lvl="3"/>
            <a:r>
              <a:rPr lang="en-US" sz="1400" dirty="0"/>
              <a:t>Arbitrators exceeded their power;</a:t>
            </a:r>
          </a:p>
          <a:p>
            <a:pPr lvl="3"/>
            <a:r>
              <a:rPr lang="en-US" sz="1400" dirty="0"/>
              <a:t>Corruption or fraud.</a:t>
            </a:r>
          </a:p>
        </p:txBody>
      </p:sp>
      <p:sp>
        <p:nvSpPr>
          <p:cNvPr id="5" name="Footer Placeholder 4">
            <a:extLst>
              <a:ext uri="{FF2B5EF4-FFF2-40B4-BE49-F238E27FC236}">
                <a16:creationId xmlns:a16="http://schemas.microsoft.com/office/drawing/2014/main" id="{C77FC71F-7998-0AD0-2631-B336C5FCF381}"/>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42546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Dispute resolution continued</a:t>
            </a:r>
          </a:p>
        </p:txBody>
      </p:sp>
      <p:sp>
        <p:nvSpPr>
          <p:cNvPr id="3" name="Content Placeholder 2"/>
          <p:cNvSpPr>
            <a:spLocks noGrp="1"/>
          </p:cNvSpPr>
          <p:nvPr>
            <p:ph idx="1"/>
          </p:nvPr>
        </p:nvSpPr>
        <p:spPr/>
        <p:txBody>
          <a:bodyPr>
            <a:normAutofit/>
          </a:bodyPr>
          <a:lstStyle/>
          <a:p>
            <a:r>
              <a:rPr lang="en-US" sz="1800" dirty="0"/>
              <a:t>The arbitration agreement may address key features of the process:</a:t>
            </a:r>
          </a:p>
          <a:p>
            <a:pPr lvl="1"/>
            <a:r>
              <a:rPr lang="en-US" sz="1600" dirty="0"/>
              <a:t>Number, qualifications, and method of selecting arbitrators;</a:t>
            </a:r>
          </a:p>
          <a:p>
            <a:pPr lvl="1"/>
            <a:r>
              <a:rPr lang="en-US" sz="1600" dirty="0"/>
              <a:t>Availability and extent of discovery;</a:t>
            </a:r>
          </a:p>
          <a:p>
            <a:pPr lvl="1"/>
            <a:r>
              <a:rPr lang="en-US" sz="1600" dirty="0"/>
              <a:t>Place of arbitration;</a:t>
            </a:r>
          </a:p>
          <a:p>
            <a:pPr lvl="1"/>
            <a:r>
              <a:rPr lang="en-US" sz="1600" dirty="0"/>
              <a:t>Law applied;</a:t>
            </a:r>
          </a:p>
          <a:p>
            <a:pPr lvl="1"/>
            <a:r>
              <a:rPr lang="en-US" sz="1600" dirty="0"/>
              <a:t>Arbitration rules to be followed (such as AAA’s Construction Industry Rules);</a:t>
            </a:r>
          </a:p>
          <a:p>
            <a:pPr lvl="1"/>
            <a:r>
              <a:rPr lang="en-US" sz="1600" dirty="0"/>
              <a:t>But in Hall Street case (p. 609), U.S. S. Ct held that the parties may not vary the FAA standard of judicial review.</a:t>
            </a:r>
          </a:p>
        </p:txBody>
      </p:sp>
      <p:sp>
        <p:nvSpPr>
          <p:cNvPr id="5" name="Footer Placeholder 4">
            <a:extLst>
              <a:ext uri="{FF2B5EF4-FFF2-40B4-BE49-F238E27FC236}">
                <a16:creationId xmlns:a16="http://schemas.microsoft.com/office/drawing/2014/main" id="{5B5697E2-42EC-3255-1047-A80222C91078}"/>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08456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Defective construction</a:t>
            </a:r>
            <a:br>
              <a:rPr lang="en-US" dirty="0"/>
            </a:br>
            <a:br>
              <a:rPr lang="en-US" dirty="0"/>
            </a:br>
            <a:r>
              <a:rPr lang="en-US" sz="2000" dirty="0"/>
              <a:t>chapter 20 highlights</a:t>
            </a:r>
            <a:endParaRPr lang="en-US" dirty="0"/>
          </a:p>
        </p:txBody>
      </p:sp>
      <p:sp>
        <p:nvSpPr>
          <p:cNvPr id="3" name="Content Placeholder 2"/>
          <p:cNvSpPr>
            <a:spLocks noGrp="1"/>
          </p:cNvSpPr>
          <p:nvPr>
            <p:ph idx="1"/>
          </p:nvPr>
        </p:nvSpPr>
        <p:spPr/>
        <p:txBody>
          <a:bodyPr>
            <a:normAutofit/>
          </a:bodyPr>
          <a:lstStyle/>
          <a:p>
            <a:r>
              <a:rPr lang="en-US" sz="2000" dirty="0"/>
              <a:t>Defects account for a large percentage of construction disputes.</a:t>
            </a:r>
          </a:p>
          <a:p>
            <a:r>
              <a:rPr lang="en-US" sz="2000" dirty="0"/>
              <a:t>We won’t take much time to discuss the cases.</a:t>
            </a:r>
          </a:p>
          <a:p>
            <a:r>
              <a:rPr lang="en-US" sz="2000" dirty="0"/>
              <a:t>Section 20.01 Overview</a:t>
            </a:r>
          </a:p>
          <a:p>
            <a:pPr lvl="1"/>
            <a:r>
              <a:rPr lang="en-US" sz="1800" dirty="0"/>
              <a:t>At p. 613: “manifestations versus defects” is important.</a:t>
            </a:r>
          </a:p>
          <a:p>
            <a:pPr lvl="1"/>
            <a:r>
              <a:rPr lang="en-US" sz="1800" dirty="0"/>
              <a:t>Responsibility (p. 614) yields much of the legal work.</a:t>
            </a:r>
          </a:p>
        </p:txBody>
      </p:sp>
      <p:sp>
        <p:nvSpPr>
          <p:cNvPr id="5" name="Footer Placeholder 4">
            <a:extLst>
              <a:ext uri="{FF2B5EF4-FFF2-40B4-BE49-F238E27FC236}">
                <a16:creationId xmlns:a16="http://schemas.microsoft.com/office/drawing/2014/main" id="{12F850CA-4919-447C-8ACA-0496A748FDD0}"/>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28620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Defective construction continued</a:t>
            </a:r>
          </a:p>
        </p:txBody>
      </p:sp>
      <p:sp>
        <p:nvSpPr>
          <p:cNvPr id="3" name="Content Placeholder 2"/>
          <p:cNvSpPr>
            <a:spLocks noGrp="1"/>
          </p:cNvSpPr>
          <p:nvPr>
            <p:ph idx="1"/>
          </p:nvPr>
        </p:nvSpPr>
        <p:spPr/>
        <p:txBody>
          <a:bodyPr>
            <a:normAutofit lnSpcReduction="10000"/>
          </a:bodyPr>
          <a:lstStyle/>
          <a:p>
            <a:r>
              <a:rPr lang="en-US" sz="2000" dirty="0"/>
              <a:t>Section 20.02 O vs C</a:t>
            </a:r>
          </a:p>
          <a:p>
            <a:r>
              <a:rPr lang="en-US" sz="2000" dirty="0"/>
              <a:t>Contract</a:t>
            </a:r>
          </a:p>
          <a:p>
            <a:pPr lvl="1"/>
            <a:r>
              <a:rPr lang="en-US" sz="1800" dirty="0"/>
              <a:t>Failure to comply with plans and specifications;</a:t>
            </a:r>
          </a:p>
          <a:p>
            <a:pPr lvl="1"/>
            <a:r>
              <a:rPr lang="en-US" sz="1800" dirty="0"/>
              <a:t>Breach of express warranty;</a:t>
            </a:r>
          </a:p>
          <a:p>
            <a:pPr lvl="1"/>
            <a:r>
              <a:rPr lang="en-US" sz="1800" dirty="0"/>
              <a:t>Breach of implied warranty:</a:t>
            </a:r>
          </a:p>
          <a:p>
            <a:pPr lvl="2"/>
            <a:r>
              <a:rPr lang="en-US" sz="1600" dirty="0"/>
              <a:t>General implied warranty;</a:t>
            </a:r>
          </a:p>
          <a:p>
            <a:pPr lvl="2"/>
            <a:r>
              <a:rPr lang="en-US" sz="1600" dirty="0"/>
              <a:t>Enhanced implied warranty for residential construction.</a:t>
            </a:r>
          </a:p>
          <a:p>
            <a:r>
              <a:rPr lang="en-US" sz="2000" dirty="0"/>
              <a:t>Tort</a:t>
            </a:r>
          </a:p>
          <a:p>
            <a:pPr lvl="1"/>
            <a:r>
              <a:rPr lang="en-US" sz="1800" dirty="0"/>
              <a:t>Preliminary question: Is there a tort of negligent construction?</a:t>
            </a:r>
          </a:p>
          <a:p>
            <a:pPr lvl="1"/>
            <a:r>
              <a:rPr lang="en-US" sz="1800" dirty="0"/>
              <a:t>The rest of the complex story is mostly for Chapter 21.</a:t>
            </a:r>
          </a:p>
          <a:p>
            <a:pPr lvl="1"/>
            <a:endParaRPr lang="en-US" dirty="0"/>
          </a:p>
          <a:p>
            <a:pPr lvl="2"/>
            <a:endParaRPr lang="en-US" dirty="0"/>
          </a:p>
          <a:p>
            <a:pPr lvl="2"/>
            <a:endParaRPr lang="en-US" dirty="0"/>
          </a:p>
        </p:txBody>
      </p:sp>
      <p:sp>
        <p:nvSpPr>
          <p:cNvPr id="5" name="Footer Placeholder 4">
            <a:extLst>
              <a:ext uri="{FF2B5EF4-FFF2-40B4-BE49-F238E27FC236}">
                <a16:creationId xmlns:a16="http://schemas.microsoft.com/office/drawing/2014/main" id="{19BDC9F9-90E0-2156-AB1B-E60B8FDAE6EC}"/>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16266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Perspectives Revisited-Owner</a:t>
            </a:r>
          </a:p>
        </p:txBody>
      </p:sp>
      <p:sp>
        <p:nvSpPr>
          <p:cNvPr id="3" name="Content Placeholder 2"/>
          <p:cNvSpPr>
            <a:spLocks noGrp="1"/>
          </p:cNvSpPr>
          <p:nvPr>
            <p:ph idx="1"/>
          </p:nvPr>
        </p:nvSpPr>
        <p:spPr/>
        <p:txBody>
          <a:bodyPr>
            <a:normAutofit/>
          </a:bodyPr>
          <a:lstStyle/>
          <a:p>
            <a:r>
              <a:rPr lang="en-US" sz="2000" dirty="0"/>
              <a:t>Quality may mean, in varying degrees: function; aesthetics; comfort; durability; reliability; and performance.</a:t>
            </a:r>
          </a:p>
          <a:p>
            <a:r>
              <a:rPr lang="en-US" sz="2000" dirty="0"/>
              <a:t>The project must be completed on time. </a:t>
            </a:r>
          </a:p>
          <a:p>
            <a:r>
              <a:rPr lang="en-US" sz="2000" dirty="0"/>
              <a:t>Costs must remain within budget.</a:t>
            </a:r>
          </a:p>
          <a:p>
            <a:r>
              <a:rPr lang="en-US" sz="2000" dirty="0"/>
              <a:t>No surprises.</a:t>
            </a:r>
          </a:p>
          <a:p>
            <a:r>
              <a:rPr lang="en-US" sz="2000" dirty="0"/>
              <a:t>Priorities and risk tolerances on each of these competing concerns vary from owner to owner and project to project.</a:t>
            </a:r>
          </a:p>
        </p:txBody>
      </p:sp>
      <p:sp>
        <p:nvSpPr>
          <p:cNvPr id="5" name="Footer Placeholder 4">
            <a:extLst>
              <a:ext uri="{FF2B5EF4-FFF2-40B4-BE49-F238E27FC236}">
                <a16:creationId xmlns:a16="http://schemas.microsoft.com/office/drawing/2014/main" id="{F4A506CA-C9D8-0E79-B597-45FAD98CF09D}"/>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278124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Defective construction continued </a:t>
            </a:r>
          </a:p>
        </p:txBody>
      </p:sp>
      <p:sp>
        <p:nvSpPr>
          <p:cNvPr id="3" name="Content Placeholder 2"/>
          <p:cNvSpPr>
            <a:spLocks noGrp="1"/>
          </p:cNvSpPr>
          <p:nvPr>
            <p:ph idx="1"/>
          </p:nvPr>
        </p:nvSpPr>
        <p:spPr>
          <a:xfrm>
            <a:off x="4403366" y="609600"/>
            <a:ext cx="4091410" cy="5248622"/>
          </a:xfrm>
        </p:spPr>
        <p:txBody>
          <a:bodyPr>
            <a:noAutofit/>
          </a:bodyPr>
          <a:lstStyle/>
          <a:p>
            <a:r>
              <a:rPr lang="en-US" sz="1800" dirty="0"/>
              <a:t>More on O v C</a:t>
            </a:r>
          </a:p>
          <a:p>
            <a:r>
              <a:rPr lang="en-US" sz="1800" dirty="0"/>
              <a:t>Statutory claims</a:t>
            </a:r>
          </a:p>
          <a:p>
            <a:pPr lvl="1"/>
            <a:r>
              <a:rPr lang="en-US" sz="1600" dirty="0"/>
              <a:t>Deceptive trade practices legislation mentioned in the text is only one statutory basis for defect claims.</a:t>
            </a:r>
          </a:p>
          <a:p>
            <a:pPr lvl="1"/>
            <a:r>
              <a:rPr lang="en-US" sz="1600" dirty="0"/>
              <a:t>Another important area involves violation of building and safety codes—a potential basis for per se liability.</a:t>
            </a:r>
          </a:p>
          <a:p>
            <a:r>
              <a:rPr lang="en-US" sz="1800" dirty="0"/>
              <a:t>Notice requirements</a:t>
            </a:r>
          </a:p>
          <a:p>
            <a:pPr lvl="1"/>
            <a:r>
              <a:rPr lang="en-US" sz="1600" dirty="0"/>
              <a:t>We have already seen typical contract claims procedures, with notice and cure procedures.</a:t>
            </a:r>
          </a:p>
          <a:p>
            <a:pPr lvl="1"/>
            <a:r>
              <a:rPr lang="en-US" sz="1600" dirty="0"/>
              <a:t>Some states delay right to litigate pending specified procedures, especially for residential construction.</a:t>
            </a:r>
          </a:p>
        </p:txBody>
      </p:sp>
      <p:sp>
        <p:nvSpPr>
          <p:cNvPr id="5" name="Footer Placeholder 4">
            <a:extLst>
              <a:ext uri="{FF2B5EF4-FFF2-40B4-BE49-F238E27FC236}">
                <a16:creationId xmlns:a16="http://schemas.microsoft.com/office/drawing/2014/main" id="{B77E89AC-A652-2255-3F3E-BAAEBB941509}"/>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79956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Defective construction continued</a:t>
            </a:r>
          </a:p>
        </p:txBody>
      </p:sp>
      <p:sp>
        <p:nvSpPr>
          <p:cNvPr id="3" name="Content Placeholder 2"/>
          <p:cNvSpPr>
            <a:spLocks noGrp="1"/>
          </p:cNvSpPr>
          <p:nvPr>
            <p:ph idx="1"/>
          </p:nvPr>
        </p:nvSpPr>
        <p:spPr>
          <a:xfrm>
            <a:off x="4191000" y="228600"/>
            <a:ext cx="4316097" cy="5823208"/>
          </a:xfrm>
        </p:spPr>
        <p:txBody>
          <a:bodyPr>
            <a:normAutofit/>
          </a:bodyPr>
          <a:lstStyle/>
          <a:p>
            <a:r>
              <a:rPr lang="en-US" dirty="0"/>
              <a:t>Section 20.03 Against Design Professionals</a:t>
            </a:r>
          </a:p>
          <a:p>
            <a:r>
              <a:rPr lang="en-US" dirty="0"/>
              <a:t>Tort and contract claims generally:</a:t>
            </a:r>
          </a:p>
          <a:p>
            <a:pPr lvl="1"/>
            <a:r>
              <a:rPr lang="en-US" dirty="0"/>
              <a:t>An interesting history that has favored tort claims;</a:t>
            </a:r>
          </a:p>
          <a:p>
            <a:pPr lvl="1"/>
            <a:r>
              <a:rPr lang="en-US" dirty="0"/>
              <a:t>Almost any activity by a design professional on a project involves a duty of professional care;</a:t>
            </a:r>
          </a:p>
          <a:p>
            <a:pPr lvl="1"/>
            <a:r>
              <a:rPr lang="en-US" dirty="0"/>
              <a:t>Some situations raise difficult questions about the nature or extent of the duty (e.g., design professional who inspects progress, approves payments, acts as neutral arbiter or passes on claims).</a:t>
            </a:r>
          </a:p>
          <a:p>
            <a:r>
              <a:rPr lang="en-US" dirty="0"/>
              <a:t>Defective plans &amp; specs—most common basis.</a:t>
            </a:r>
          </a:p>
          <a:p>
            <a:r>
              <a:rPr lang="en-US" dirty="0"/>
              <a:t>Construction observation—look for contractual liability limits.</a:t>
            </a:r>
          </a:p>
          <a:p>
            <a:r>
              <a:rPr lang="en-US" dirty="0"/>
              <a:t>Claims by non-clients—back to economic loss rule.</a:t>
            </a:r>
          </a:p>
        </p:txBody>
      </p:sp>
      <p:sp>
        <p:nvSpPr>
          <p:cNvPr id="5" name="Footer Placeholder 4">
            <a:extLst>
              <a:ext uri="{FF2B5EF4-FFF2-40B4-BE49-F238E27FC236}">
                <a16:creationId xmlns:a16="http://schemas.microsoft.com/office/drawing/2014/main" id="{CF324B03-EB4B-DE60-E72E-CAA6320DAA20}"/>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82660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Defective construction continued</a:t>
            </a:r>
          </a:p>
        </p:txBody>
      </p:sp>
      <p:sp>
        <p:nvSpPr>
          <p:cNvPr id="3" name="Content Placeholder 2"/>
          <p:cNvSpPr>
            <a:spLocks noGrp="1"/>
          </p:cNvSpPr>
          <p:nvPr>
            <p:ph idx="1"/>
          </p:nvPr>
        </p:nvSpPr>
        <p:spPr>
          <a:xfrm>
            <a:off x="4369499" y="609600"/>
            <a:ext cx="4091410" cy="5248622"/>
          </a:xfrm>
        </p:spPr>
        <p:txBody>
          <a:bodyPr>
            <a:noAutofit/>
          </a:bodyPr>
          <a:lstStyle/>
          <a:p>
            <a:r>
              <a:rPr lang="en-US" sz="1800" dirty="0"/>
              <a:t>Section 20.04—</a:t>
            </a:r>
            <a:r>
              <a:rPr lang="en-US" sz="1800" dirty="0" err="1"/>
              <a:t>Spearin</a:t>
            </a:r>
            <a:r>
              <a:rPr lang="en-US" sz="1800" dirty="0"/>
              <a:t> Doctrine &amp; Conflicting Warranties—a brief reprise.</a:t>
            </a:r>
          </a:p>
          <a:p>
            <a:pPr lvl="1"/>
            <a:r>
              <a:rPr lang="en-US" sz="1600" dirty="0"/>
              <a:t>Remember that </a:t>
            </a:r>
            <a:r>
              <a:rPr lang="en-US" sz="1600" dirty="0" err="1"/>
              <a:t>Spearin</a:t>
            </a:r>
            <a:r>
              <a:rPr lang="en-US" sz="1600" dirty="0"/>
              <a:t> = implied warranty by O as to design specifications.</a:t>
            </a:r>
          </a:p>
          <a:p>
            <a:pPr lvl="1"/>
            <a:r>
              <a:rPr lang="en-US" sz="1600" dirty="0"/>
              <a:t>C who does not follow the specs is not protected.</a:t>
            </a:r>
          </a:p>
          <a:p>
            <a:pPr lvl="1"/>
            <a:r>
              <a:rPr lang="en-US" sz="1600" dirty="0"/>
              <a:t>Issue is not whether design professional is liable to O for defects in plans; basis of O’s liability is C’s reliance.</a:t>
            </a:r>
          </a:p>
          <a:p>
            <a:pPr lvl="1"/>
            <a:r>
              <a:rPr lang="en-US" sz="1600" dirty="0"/>
              <a:t>Remember design/performance spec distinction.</a:t>
            </a:r>
          </a:p>
          <a:p>
            <a:pPr lvl="1"/>
            <a:r>
              <a:rPr lang="en-US" sz="1600" dirty="0"/>
              <a:t>An interesting question—conflicts between </a:t>
            </a:r>
            <a:r>
              <a:rPr lang="en-US" sz="1600" dirty="0" err="1"/>
              <a:t>Spearin</a:t>
            </a:r>
            <a:r>
              <a:rPr lang="en-US" sz="1600" dirty="0"/>
              <a:t> and C’s (or sub’s) express warranty re materials or equipment called for in the plans.</a:t>
            </a:r>
          </a:p>
        </p:txBody>
      </p:sp>
      <p:sp>
        <p:nvSpPr>
          <p:cNvPr id="5" name="Footer Placeholder 4">
            <a:extLst>
              <a:ext uri="{FF2B5EF4-FFF2-40B4-BE49-F238E27FC236}">
                <a16:creationId xmlns:a16="http://schemas.microsoft.com/office/drawing/2014/main" id="{149AF4C0-8876-0774-48B5-A96E4977BE28}"/>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50226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Defective construction continued</a:t>
            </a:r>
          </a:p>
        </p:txBody>
      </p:sp>
      <p:sp>
        <p:nvSpPr>
          <p:cNvPr id="3" name="Content Placeholder 2"/>
          <p:cNvSpPr>
            <a:spLocks noGrp="1"/>
          </p:cNvSpPr>
          <p:nvPr>
            <p:ph idx="1"/>
          </p:nvPr>
        </p:nvSpPr>
        <p:spPr>
          <a:xfrm>
            <a:off x="4267200" y="228600"/>
            <a:ext cx="4239897" cy="5823208"/>
          </a:xfrm>
        </p:spPr>
        <p:txBody>
          <a:bodyPr>
            <a:noAutofit/>
          </a:bodyPr>
          <a:lstStyle/>
          <a:p>
            <a:r>
              <a:rPr lang="en-US" dirty="0"/>
              <a:t>Section 20.05—Time-based defenses</a:t>
            </a:r>
          </a:p>
          <a:p>
            <a:r>
              <a:rPr lang="en-US" dirty="0"/>
              <a:t>Statutes of limitation</a:t>
            </a:r>
          </a:p>
          <a:p>
            <a:pPr lvl="1"/>
            <a:r>
              <a:rPr lang="en-US" dirty="0"/>
              <a:t>Period of limitation usually measured from date when breach or injury occurred;</a:t>
            </a:r>
          </a:p>
          <a:p>
            <a:pPr lvl="1"/>
            <a:r>
              <a:rPr lang="en-US" dirty="0"/>
              <a:t>Often expandable under the discovery rule.</a:t>
            </a:r>
          </a:p>
          <a:p>
            <a:r>
              <a:rPr lang="en-US" dirty="0"/>
              <a:t>Statutes of Repose</a:t>
            </a:r>
          </a:p>
          <a:p>
            <a:pPr lvl="1"/>
            <a:r>
              <a:rPr lang="en-US" dirty="0"/>
              <a:t>More nearly an absolute limit based on time since construction was completed or substantially completed;</a:t>
            </a:r>
          </a:p>
          <a:p>
            <a:pPr lvl="1"/>
            <a:r>
              <a:rPr lang="en-US" dirty="0"/>
              <a:t>What do you think of rationale for statutes of repose? (Ark. Statute is ACA 16-56-112)?</a:t>
            </a:r>
          </a:p>
          <a:p>
            <a:r>
              <a:rPr lang="en-US" dirty="0"/>
              <a:t>Laches—the usual equitable counterpart to a statute of limitations (generally only for equitable claims).</a:t>
            </a:r>
          </a:p>
        </p:txBody>
      </p:sp>
      <p:sp>
        <p:nvSpPr>
          <p:cNvPr id="5" name="Footer Placeholder 4">
            <a:extLst>
              <a:ext uri="{FF2B5EF4-FFF2-40B4-BE49-F238E27FC236}">
                <a16:creationId xmlns:a16="http://schemas.microsoft.com/office/drawing/2014/main" id="{25E9FFF2-764E-77CE-8DB5-F26C1221692D}"/>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39090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Economic loss rule</a:t>
            </a:r>
            <a:br>
              <a:rPr lang="en-US" dirty="0"/>
            </a:br>
            <a:br>
              <a:rPr lang="en-US" dirty="0"/>
            </a:br>
            <a:r>
              <a:rPr lang="en-US" sz="2000" dirty="0"/>
              <a:t>chapter 21 highlights</a:t>
            </a:r>
            <a:endParaRPr lang="en-US" dirty="0"/>
          </a:p>
        </p:txBody>
      </p:sp>
      <p:sp>
        <p:nvSpPr>
          <p:cNvPr id="3" name="Content Placeholder 2"/>
          <p:cNvSpPr>
            <a:spLocks noGrp="1"/>
          </p:cNvSpPr>
          <p:nvPr>
            <p:ph idx="1"/>
          </p:nvPr>
        </p:nvSpPr>
        <p:spPr>
          <a:xfrm>
            <a:off x="4191000" y="327656"/>
            <a:ext cx="4392297" cy="5899408"/>
          </a:xfrm>
        </p:spPr>
        <p:txBody>
          <a:bodyPr>
            <a:normAutofit/>
          </a:bodyPr>
          <a:lstStyle/>
          <a:p>
            <a:r>
              <a:rPr lang="en-US" dirty="0"/>
              <a:t>Basic ELR: No recovery for </a:t>
            </a:r>
            <a:r>
              <a:rPr lang="en-US" b="1" dirty="0">
                <a:solidFill>
                  <a:srgbClr val="FF0000"/>
                </a:solidFill>
              </a:rPr>
              <a:t>pure economic loss</a:t>
            </a:r>
            <a:r>
              <a:rPr lang="en-US" dirty="0"/>
              <a:t> in a negligence (or products liability) action.</a:t>
            </a:r>
          </a:p>
          <a:p>
            <a:r>
              <a:rPr lang="en-US" dirty="0"/>
              <a:t>Courts developed ELR in products liability cases to limit an extraordinary judicial expansion of tort theory.</a:t>
            </a:r>
          </a:p>
          <a:p>
            <a:r>
              <a:rPr lang="en-US" dirty="0"/>
              <a:t>ELR arguably marks a border between tort and contract: remedies available for pure economic loss are normally left to the parties’ bargain.</a:t>
            </a:r>
          </a:p>
          <a:p>
            <a:r>
              <a:rPr lang="en-US" dirty="0"/>
              <a:t>There are, of course, economic torts—e.g., fraud, breach of fiduciary duty, libel, slander, intentional interference with contract.</a:t>
            </a:r>
          </a:p>
          <a:p>
            <a:r>
              <a:rPr lang="en-US" dirty="0"/>
              <a:t>ELR comes up often in construction industry because so many participants’ economic interests are interdependent but not addressed by contract.</a:t>
            </a:r>
          </a:p>
          <a:p>
            <a:pPr lvl="1"/>
            <a:endParaRPr lang="en-US" dirty="0"/>
          </a:p>
        </p:txBody>
      </p:sp>
      <p:sp>
        <p:nvSpPr>
          <p:cNvPr id="5" name="Footer Placeholder 4">
            <a:extLst>
              <a:ext uri="{FF2B5EF4-FFF2-40B4-BE49-F238E27FC236}">
                <a16:creationId xmlns:a16="http://schemas.microsoft.com/office/drawing/2014/main" id="{05364949-DA2C-1D1D-40E0-04BC2B2C1E05}"/>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27375382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Elr</a:t>
            </a:r>
            <a:r>
              <a:rPr lang="en-US" dirty="0"/>
              <a:t> continued</a:t>
            </a:r>
          </a:p>
        </p:txBody>
      </p:sp>
      <p:sp>
        <p:nvSpPr>
          <p:cNvPr id="3" name="Content Placeholder 2"/>
          <p:cNvSpPr>
            <a:spLocks noGrp="1"/>
          </p:cNvSpPr>
          <p:nvPr>
            <p:ph idx="1"/>
          </p:nvPr>
        </p:nvSpPr>
        <p:spPr>
          <a:xfrm>
            <a:off x="4038600" y="76200"/>
            <a:ext cx="4468497" cy="5975608"/>
          </a:xfrm>
        </p:spPr>
        <p:txBody>
          <a:bodyPr>
            <a:normAutofit/>
          </a:bodyPr>
          <a:lstStyle/>
          <a:p>
            <a:r>
              <a:rPr lang="en-US" dirty="0"/>
              <a:t>If plaintiff and defendant are in a contractual relationship:</a:t>
            </a:r>
          </a:p>
          <a:p>
            <a:pPr lvl="1"/>
            <a:r>
              <a:rPr lang="en-US" dirty="0"/>
              <a:t>ELR generally says that rights and obligations should be determined by the contract terms (warranties, indemnities, exculpatory clauses, etc.)</a:t>
            </a:r>
          </a:p>
          <a:p>
            <a:pPr lvl="1"/>
            <a:r>
              <a:rPr lang="en-US" dirty="0"/>
              <a:t>Complication: some courts sometimes conclude that a contractual obligation creates a special relationship that justifies imposes a tort duty of care (e.g., malpractice)—may turn on nature and scope of contract obligations.</a:t>
            </a:r>
          </a:p>
          <a:p>
            <a:pPr lvl="1"/>
            <a:r>
              <a:rPr lang="en-US" dirty="0"/>
              <a:t>When does a construction industry contract create such a special relationship that a court is justified in imposing a duty on one party to protect the economic interests of the other? The cases are inconsistent (e.g., is there a tort of negligent construction or negligent services?).</a:t>
            </a:r>
          </a:p>
        </p:txBody>
      </p:sp>
      <p:sp>
        <p:nvSpPr>
          <p:cNvPr id="5" name="Footer Placeholder 4">
            <a:extLst>
              <a:ext uri="{FF2B5EF4-FFF2-40B4-BE49-F238E27FC236}">
                <a16:creationId xmlns:a16="http://schemas.microsoft.com/office/drawing/2014/main" id="{2E299F72-BBB5-07B3-5E70-B01D960A978C}"/>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6024655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Elr</a:t>
            </a:r>
            <a:r>
              <a:rPr lang="en-US" dirty="0"/>
              <a:t> continued</a:t>
            </a:r>
          </a:p>
        </p:txBody>
      </p:sp>
      <p:sp>
        <p:nvSpPr>
          <p:cNvPr id="3" name="Content Placeholder 2"/>
          <p:cNvSpPr>
            <a:spLocks noGrp="1"/>
          </p:cNvSpPr>
          <p:nvPr>
            <p:ph idx="1"/>
          </p:nvPr>
        </p:nvSpPr>
        <p:spPr/>
        <p:txBody>
          <a:bodyPr>
            <a:normAutofit fontScale="92500"/>
          </a:bodyPr>
          <a:lstStyle/>
          <a:p>
            <a:r>
              <a:rPr lang="en-US" sz="2000" dirty="0"/>
              <a:t>If plaintiff and defendant are not in a contractual relationship:</a:t>
            </a:r>
          </a:p>
          <a:p>
            <a:pPr lvl="1"/>
            <a:r>
              <a:rPr lang="en-US" sz="1800" dirty="0"/>
              <a:t>A key difference: plaintiff arguably had no opportunity to bargain for protection against risk that the other project participant might cause economic harm.</a:t>
            </a:r>
          </a:p>
          <a:p>
            <a:pPr lvl="2"/>
            <a:r>
              <a:rPr lang="en-US" sz="1600" dirty="0"/>
              <a:t>Always true in construction industry context?</a:t>
            </a:r>
          </a:p>
          <a:p>
            <a:pPr lvl="2"/>
            <a:r>
              <a:rPr lang="en-US" sz="1600" dirty="0"/>
              <a:t>Even when true, is it always relevant in construction industry context?.</a:t>
            </a:r>
          </a:p>
          <a:p>
            <a:pPr lvl="1"/>
            <a:r>
              <a:rPr lang="en-US" sz="1800" dirty="0"/>
              <a:t>These cases account for much of the confusion and inconsistency in application of ELR.</a:t>
            </a:r>
          </a:p>
        </p:txBody>
      </p:sp>
      <p:sp>
        <p:nvSpPr>
          <p:cNvPr id="5" name="Footer Placeholder 4">
            <a:extLst>
              <a:ext uri="{FF2B5EF4-FFF2-40B4-BE49-F238E27FC236}">
                <a16:creationId xmlns:a16="http://schemas.microsoft.com/office/drawing/2014/main" id="{2CF4C8C8-A145-2F18-953F-FAC683626F18}"/>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5866579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ELR continued</a:t>
            </a:r>
          </a:p>
        </p:txBody>
      </p:sp>
      <p:sp>
        <p:nvSpPr>
          <p:cNvPr id="3" name="Content Placeholder 2"/>
          <p:cNvSpPr>
            <a:spLocks noGrp="1"/>
          </p:cNvSpPr>
          <p:nvPr>
            <p:ph idx="1"/>
          </p:nvPr>
        </p:nvSpPr>
        <p:spPr>
          <a:xfrm>
            <a:off x="4038600" y="470743"/>
            <a:ext cx="4724400" cy="5899408"/>
          </a:xfrm>
        </p:spPr>
        <p:txBody>
          <a:bodyPr>
            <a:normAutofit lnSpcReduction="10000"/>
          </a:bodyPr>
          <a:lstStyle/>
          <a:p>
            <a:r>
              <a:rPr lang="en-US" sz="1800" dirty="0"/>
              <a:t>Basic exceptions to ELR in construction context:</a:t>
            </a:r>
          </a:p>
          <a:p>
            <a:pPr lvl="1"/>
            <a:r>
              <a:rPr lang="en-US" sz="1600" dirty="0"/>
              <a:t>If plaintiff suffered personal injury or property damage to property other than the construction work, ELR does not apply.</a:t>
            </a:r>
          </a:p>
          <a:p>
            <a:pPr lvl="1"/>
            <a:r>
              <a:rPr lang="en-US" sz="1600" dirty="0"/>
              <a:t>Courts differ on “other property” exception where claim involves a component that is arguably incorporated into the project.</a:t>
            </a:r>
          </a:p>
          <a:p>
            <a:pPr lvl="1"/>
            <a:r>
              <a:rPr lang="en-US" sz="1600" dirty="0"/>
              <a:t>Courts also differ on whether a defect that threatens personal injury or property damage should be treated as one involving personal injury or damage to other property.</a:t>
            </a:r>
          </a:p>
          <a:p>
            <a:pPr lvl="1"/>
            <a:r>
              <a:rPr lang="en-US" sz="1600" dirty="0"/>
              <a:t>Many courts do not apply ELR to a negligent misrepresentation claim (adopting Restatement rule).</a:t>
            </a:r>
          </a:p>
          <a:p>
            <a:pPr lvl="1"/>
            <a:r>
              <a:rPr lang="en-US" sz="1600" dirty="0"/>
              <a:t>Underlying policy issue often pits “special relationship” analysis against contractual relationship analysis.</a:t>
            </a:r>
          </a:p>
          <a:p>
            <a:endParaRPr lang="en-US" dirty="0"/>
          </a:p>
        </p:txBody>
      </p:sp>
      <p:sp>
        <p:nvSpPr>
          <p:cNvPr id="5" name="Footer Placeholder 4">
            <a:extLst>
              <a:ext uri="{FF2B5EF4-FFF2-40B4-BE49-F238E27FC236}">
                <a16:creationId xmlns:a16="http://schemas.microsoft.com/office/drawing/2014/main" id="{07EFED9C-D738-6234-7CA8-7CC335306558}"/>
              </a:ext>
            </a:extLst>
          </p:cNvPr>
          <p:cNvSpPr>
            <a:spLocks noGrp="1"/>
          </p:cNvSpPr>
          <p:nvPr>
            <p:ph type="ftr" sz="quarter" idx="11"/>
          </p:nvPr>
        </p:nvSpPr>
        <p:spPr>
          <a:xfrm>
            <a:off x="-1600200" y="6421124"/>
            <a:ext cx="7854696" cy="320040"/>
          </a:xfrm>
        </p:spPr>
        <p:txBody>
          <a:bodyPr/>
          <a:lstStyle/>
          <a:p>
            <a:r>
              <a:rPr lang="en-US" dirty="0"/>
              <a:t>Based primarily on Construction Law (Carol J. Patterson, et al. eds., 2d ed., 2019, ABA Publishing) </a:t>
            </a:r>
          </a:p>
        </p:txBody>
      </p:sp>
    </p:spTree>
    <p:extLst>
      <p:ext uri="{BB962C8B-B14F-4D97-AF65-F5344CB8AC3E}">
        <p14:creationId xmlns:p14="http://schemas.microsoft.com/office/powerpoint/2010/main" val="20545589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Damages</a:t>
            </a:r>
            <a:br>
              <a:rPr lang="en-US" dirty="0"/>
            </a:br>
            <a:br>
              <a:rPr lang="en-US" dirty="0"/>
            </a:br>
            <a:r>
              <a:rPr lang="en-US" sz="2000" dirty="0"/>
              <a:t>chapter 22 highlights</a:t>
            </a:r>
            <a:endParaRPr lang="en-US" sz="2200" dirty="0"/>
          </a:p>
        </p:txBody>
      </p:sp>
      <p:sp>
        <p:nvSpPr>
          <p:cNvPr id="3" name="Content Placeholder 2"/>
          <p:cNvSpPr>
            <a:spLocks noGrp="1"/>
          </p:cNvSpPr>
          <p:nvPr>
            <p:ph idx="1"/>
          </p:nvPr>
        </p:nvSpPr>
        <p:spPr/>
        <p:txBody>
          <a:bodyPr>
            <a:normAutofit/>
          </a:bodyPr>
          <a:lstStyle/>
          <a:p>
            <a:endParaRPr lang="en-US" sz="2000" b="1" dirty="0"/>
          </a:p>
          <a:p>
            <a:r>
              <a:rPr lang="en-US" sz="2000" dirty="0"/>
              <a:t>Breach of Contract and Related claims</a:t>
            </a:r>
          </a:p>
          <a:p>
            <a:endParaRPr lang="en-US" sz="2000" dirty="0"/>
          </a:p>
          <a:p>
            <a:pPr lvl="1"/>
            <a:r>
              <a:rPr lang="en-US" sz="1800" dirty="0"/>
              <a:t>Expectation damages are the rule, but there are considerable complexities for lawyers prosecuting and defending claims.</a:t>
            </a:r>
          </a:p>
          <a:p>
            <a:endParaRPr lang="en-US" dirty="0"/>
          </a:p>
        </p:txBody>
      </p:sp>
      <p:sp>
        <p:nvSpPr>
          <p:cNvPr id="5" name="Footer Placeholder 4">
            <a:extLst>
              <a:ext uri="{FF2B5EF4-FFF2-40B4-BE49-F238E27FC236}">
                <a16:creationId xmlns:a16="http://schemas.microsoft.com/office/drawing/2014/main" id="{14710CBF-BAE8-A50E-1DB3-5C7BB7E6FF18}"/>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3478892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 continued</a:t>
            </a:r>
          </a:p>
        </p:txBody>
      </p:sp>
      <p:sp>
        <p:nvSpPr>
          <p:cNvPr id="3" name="Content Placeholder 2"/>
          <p:cNvSpPr>
            <a:spLocks noGrp="1"/>
          </p:cNvSpPr>
          <p:nvPr>
            <p:ph idx="1"/>
          </p:nvPr>
        </p:nvSpPr>
        <p:spPr>
          <a:xfrm>
            <a:off x="4191000" y="310896"/>
            <a:ext cx="4648200" cy="5740912"/>
          </a:xfrm>
        </p:spPr>
        <p:txBody>
          <a:bodyPr>
            <a:noAutofit/>
          </a:bodyPr>
          <a:lstStyle/>
          <a:p>
            <a:r>
              <a:rPr lang="en-US" sz="1400" b="1" dirty="0"/>
              <a:t>1. Expectation Interest</a:t>
            </a:r>
          </a:p>
          <a:p>
            <a:endParaRPr lang="en-US" sz="1400" dirty="0"/>
          </a:p>
          <a:p>
            <a:r>
              <a:rPr lang="en-US" sz="1400" dirty="0"/>
              <a:t>a. Owner's Damages—O's key concerns: price; schedule; and quality.</a:t>
            </a:r>
          </a:p>
          <a:p>
            <a:endParaRPr lang="en-US" sz="1400" dirty="0"/>
          </a:p>
          <a:p>
            <a:r>
              <a:rPr lang="en-US" sz="1400" dirty="0"/>
              <a:t>Sometimes the damage calculation is relatively simple, as when O corrects defective work; even then, C normally has the right to try to fix the problem rather than pay damages.</a:t>
            </a:r>
          </a:p>
          <a:p>
            <a:endParaRPr lang="en-US" sz="1400" dirty="0"/>
          </a:p>
          <a:p>
            <a:r>
              <a:rPr lang="en-US" sz="1400" dirty="0"/>
              <a:t>For damages that are less direct:</a:t>
            </a:r>
          </a:p>
          <a:p>
            <a:pPr lvl="1"/>
            <a:r>
              <a:rPr lang="en-US" sz="1200" dirty="0"/>
              <a:t>Many contracts include consequential damage waivers.</a:t>
            </a:r>
          </a:p>
          <a:p>
            <a:pPr lvl="1"/>
            <a:r>
              <a:rPr lang="en-US" sz="1200" dirty="0"/>
              <a:t>Additionally, some courts view many of O's damages to be too speculative .</a:t>
            </a:r>
          </a:p>
          <a:p>
            <a:endParaRPr lang="en-US" sz="1400" dirty="0"/>
          </a:p>
          <a:p>
            <a:r>
              <a:rPr lang="en-US" sz="1400" dirty="0"/>
              <a:t>Another common defense for C is economic waste—courts will generally deny defect damages that exceed the difference between FMV of the project as promised and FMV of the project as delivered.</a:t>
            </a:r>
          </a:p>
        </p:txBody>
      </p:sp>
      <p:sp>
        <p:nvSpPr>
          <p:cNvPr id="5" name="Footer Placeholder 4">
            <a:extLst>
              <a:ext uri="{FF2B5EF4-FFF2-40B4-BE49-F238E27FC236}">
                <a16:creationId xmlns:a16="http://schemas.microsoft.com/office/drawing/2014/main" id="{4D85C437-F9C9-8BF9-2F64-90E1AA0959B5}"/>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63095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Perspectives Revisited-Builder</a:t>
            </a:r>
          </a:p>
        </p:txBody>
      </p:sp>
      <p:sp>
        <p:nvSpPr>
          <p:cNvPr id="3" name="Content Placeholder 2"/>
          <p:cNvSpPr>
            <a:spLocks noGrp="1"/>
          </p:cNvSpPr>
          <p:nvPr>
            <p:ph idx="1"/>
          </p:nvPr>
        </p:nvSpPr>
        <p:spPr/>
        <p:txBody>
          <a:bodyPr/>
          <a:lstStyle/>
          <a:p>
            <a:r>
              <a:rPr lang="en-US" sz="2000" dirty="0"/>
              <a:t>General contractors manage risk for profit.</a:t>
            </a:r>
          </a:p>
          <a:p>
            <a:r>
              <a:rPr lang="en-US" sz="2000" dirty="0"/>
              <a:t>Risks must be quantifiable and manageable.</a:t>
            </a:r>
          </a:p>
          <a:p>
            <a:r>
              <a:rPr lang="en-US" sz="2000" dirty="0"/>
              <a:t>Compensation should reflect risk assumed.</a:t>
            </a:r>
          </a:p>
          <a:p>
            <a:r>
              <a:rPr lang="en-US" sz="2000" dirty="0"/>
              <a:t>The scope of work must be adequately defined.</a:t>
            </a:r>
          </a:p>
          <a:p>
            <a:r>
              <a:rPr lang="en-US" sz="2000" dirty="0"/>
              <a:t>Section 3.04—the </a:t>
            </a:r>
            <a:r>
              <a:rPr lang="en-US" sz="2000" dirty="0" err="1"/>
              <a:t>Spearin</a:t>
            </a:r>
            <a:r>
              <a:rPr lang="en-US" sz="2000" dirty="0"/>
              <a:t> Doctrine is one of the landmarks of construction contract law.</a:t>
            </a:r>
          </a:p>
          <a:p>
            <a:endParaRPr lang="en-US" dirty="0"/>
          </a:p>
          <a:p>
            <a:endParaRPr lang="en-US" dirty="0"/>
          </a:p>
        </p:txBody>
      </p:sp>
      <p:sp>
        <p:nvSpPr>
          <p:cNvPr id="5" name="Footer Placeholder 4">
            <a:extLst>
              <a:ext uri="{FF2B5EF4-FFF2-40B4-BE49-F238E27FC236}">
                <a16:creationId xmlns:a16="http://schemas.microsoft.com/office/drawing/2014/main" id="{E03B6F77-7C4E-2C8B-FD70-62053ED4032A}"/>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09008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 continued</a:t>
            </a:r>
          </a:p>
        </p:txBody>
      </p:sp>
      <p:sp>
        <p:nvSpPr>
          <p:cNvPr id="3" name="Content Placeholder 2"/>
          <p:cNvSpPr>
            <a:spLocks noGrp="1"/>
          </p:cNvSpPr>
          <p:nvPr>
            <p:ph idx="1"/>
          </p:nvPr>
        </p:nvSpPr>
        <p:spPr/>
        <p:txBody>
          <a:bodyPr/>
          <a:lstStyle/>
          <a:p>
            <a:r>
              <a:rPr lang="en-US" dirty="0"/>
              <a:t>If C's breach is material, O may have the right to rescind—which means that if restitution is possible, the court may order C to return all payments to O and C can then remove the improvements or, in the case of a turnkey project, C is stuck with the project.</a:t>
            </a:r>
          </a:p>
          <a:p>
            <a:endParaRPr lang="en-US" dirty="0"/>
          </a:p>
        </p:txBody>
      </p:sp>
      <p:sp>
        <p:nvSpPr>
          <p:cNvPr id="5" name="Footer Placeholder 4">
            <a:extLst>
              <a:ext uri="{FF2B5EF4-FFF2-40B4-BE49-F238E27FC236}">
                <a16:creationId xmlns:a16="http://schemas.microsoft.com/office/drawing/2014/main" id="{4334FDE2-F1A6-5463-2CA4-DC1CFB2DF672}"/>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40362494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 continued</a:t>
            </a:r>
          </a:p>
        </p:txBody>
      </p:sp>
      <p:sp>
        <p:nvSpPr>
          <p:cNvPr id="3" name="Content Placeholder 2"/>
          <p:cNvSpPr>
            <a:spLocks noGrp="1"/>
          </p:cNvSpPr>
          <p:nvPr>
            <p:ph idx="1"/>
          </p:nvPr>
        </p:nvSpPr>
        <p:spPr/>
        <p:txBody>
          <a:bodyPr>
            <a:normAutofit/>
          </a:bodyPr>
          <a:lstStyle/>
          <a:p>
            <a:r>
              <a:rPr lang="en-US" dirty="0"/>
              <a:t>Design Professional's [and Construction Manager's Damages]</a:t>
            </a:r>
          </a:p>
          <a:p>
            <a:endParaRPr lang="en-US" dirty="0"/>
          </a:p>
          <a:p>
            <a:r>
              <a:rPr lang="en-US" dirty="0"/>
              <a:t>Here, we are usually taking about compensation for services rendered, which may be services beyond the scope of services covered by the contract.</a:t>
            </a:r>
          </a:p>
          <a:p>
            <a:endParaRPr lang="en-US" dirty="0"/>
          </a:p>
          <a:p>
            <a:r>
              <a:rPr lang="en-US" dirty="0"/>
              <a:t>If the contract specifies a rate for services, the calculation may be simple (with good records).</a:t>
            </a:r>
          </a:p>
          <a:p>
            <a:endParaRPr lang="en-US" dirty="0"/>
          </a:p>
          <a:p>
            <a:r>
              <a:rPr lang="en-US" dirty="0"/>
              <a:t>Otherwise, the claim is for the reasonable value of the services.</a:t>
            </a:r>
          </a:p>
          <a:p>
            <a:endParaRPr lang="en-US" dirty="0"/>
          </a:p>
        </p:txBody>
      </p:sp>
      <p:sp>
        <p:nvSpPr>
          <p:cNvPr id="5" name="Footer Placeholder 4">
            <a:extLst>
              <a:ext uri="{FF2B5EF4-FFF2-40B4-BE49-F238E27FC236}">
                <a16:creationId xmlns:a16="http://schemas.microsoft.com/office/drawing/2014/main" id="{8FEFA811-FC88-556F-A074-2130E6AC5AC1}"/>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98968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 continued</a:t>
            </a:r>
          </a:p>
        </p:txBody>
      </p:sp>
      <p:sp>
        <p:nvSpPr>
          <p:cNvPr id="3" name="Content Placeholder 2"/>
          <p:cNvSpPr>
            <a:spLocks noGrp="1"/>
          </p:cNvSpPr>
          <p:nvPr>
            <p:ph idx="1"/>
          </p:nvPr>
        </p:nvSpPr>
        <p:spPr/>
        <p:txBody>
          <a:bodyPr>
            <a:normAutofit lnSpcReduction="10000"/>
          </a:bodyPr>
          <a:lstStyle/>
          <a:p>
            <a:r>
              <a:rPr lang="en-US" sz="2000" dirty="0"/>
              <a:t>Contractor's damages—many complications.</a:t>
            </a:r>
          </a:p>
          <a:p>
            <a:endParaRPr lang="en-US" sz="2000" dirty="0"/>
          </a:p>
          <a:p>
            <a:pPr lvl="1"/>
            <a:r>
              <a:rPr lang="en-US" sz="1800" dirty="0"/>
              <a:t>C has the right to complete the work (or right to profit built into price).  </a:t>
            </a:r>
          </a:p>
          <a:p>
            <a:pPr lvl="1"/>
            <a:r>
              <a:rPr lang="en-US" sz="1800" dirty="0"/>
              <a:t>If C is prevented from completing the work (such as by a wrongful termination), how do you prove what C's profit would have been?  </a:t>
            </a:r>
          </a:p>
          <a:p>
            <a:pPr lvl="2"/>
            <a:r>
              <a:rPr lang="en-US" sz="1600" dirty="0"/>
              <a:t>How would you prove C's damages under a stipulated sum contract?</a:t>
            </a:r>
          </a:p>
          <a:p>
            <a:pPr lvl="2"/>
            <a:r>
              <a:rPr lang="en-US" sz="1600" dirty="0"/>
              <a:t>Now consider a cost-plus contract.</a:t>
            </a:r>
          </a:p>
          <a:p>
            <a:endParaRPr lang="en-US" dirty="0"/>
          </a:p>
        </p:txBody>
      </p:sp>
      <p:sp>
        <p:nvSpPr>
          <p:cNvPr id="5" name="Footer Placeholder 4">
            <a:extLst>
              <a:ext uri="{FF2B5EF4-FFF2-40B4-BE49-F238E27FC236}">
                <a16:creationId xmlns:a16="http://schemas.microsoft.com/office/drawing/2014/main" id="{2903F6BB-3173-C361-A360-FC8E07A11613}"/>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265214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 continued</a:t>
            </a:r>
          </a:p>
        </p:txBody>
      </p:sp>
      <p:sp>
        <p:nvSpPr>
          <p:cNvPr id="3" name="Content Placeholder 2"/>
          <p:cNvSpPr>
            <a:spLocks noGrp="1"/>
          </p:cNvSpPr>
          <p:nvPr>
            <p:ph idx="1"/>
          </p:nvPr>
        </p:nvSpPr>
        <p:spPr/>
        <p:txBody>
          <a:bodyPr>
            <a:normAutofit/>
          </a:bodyPr>
          <a:lstStyle/>
          <a:p>
            <a:r>
              <a:rPr lang="en-US" dirty="0"/>
              <a:t>Where C's claims are for extra work or changes in the work:</a:t>
            </a:r>
          </a:p>
          <a:p>
            <a:pPr lvl="1"/>
            <a:r>
              <a:rPr lang="en-US" dirty="0"/>
              <a:t>most contracts establish a formula for the amount due to C;</a:t>
            </a:r>
          </a:p>
          <a:p>
            <a:pPr lvl="1"/>
            <a:r>
              <a:rPr lang="en-US" dirty="0"/>
              <a:t>absent a formula, C is entitled either to recover the necessary costs of performance plus a reasonable fee or to the reasonable value of the additional work.</a:t>
            </a:r>
          </a:p>
          <a:p>
            <a:endParaRPr lang="en-US" dirty="0"/>
          </a:p>
          <a:p>
            <a:r>
              <a:rPr lang="en-US" dirty="0"/>
              <a:t>Costs of performance should generally include an amount for C's general overhead expenses (e.g., home office space and equipment costs, general clerical staff, insurance, H.R. recordkeeping expenses, etc.).  This can be especially complicated.</a:t>
            </a:r>
          </a:p>
          <a:p>
            <a:endParaRPr lang="en-US" dirty="0"/>
          </a:p>
        </p:txBody>
      </p:sp>
      <p:sp>
        <p:nvSpPr>
          <p:cNvPr id="5" name="Footer Placeholder 4">
            <a:extLst>
              <a:ext uri="{FF2B5EF4-FFF2-40B4-BE49-F238E27FC236}">
                <a16:creationId xmlns:a16="http://schemas.microsoft.com/office/drawing/2014/main" id="{C7798B14-F38E-0EBF-C8DB-F7589F47A4EF}"/>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35798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 continued</a:t>
            </a:r>
          </a:p>
        </p:txBody>
      </p:sp>
      <p:sp>
        <p:nvSpPr>
          <p:cNvPr id="3" name="Content Placeholder 2"/>
          <p:cNvSpPr>
            <a:spLocks noGrp="1"/>
          </p:cNvSpPr>
          <p:nvPr>
            <p:ph idx="1"/>
          </p:nvPr>
        </p:nvSpPr>
        <p:spPr/>
        <p:txBody>
          <a:bodyPr>
            <a:normAutofit/>
          </a:bodyPr>
          <a:lstStyle/>
          <a:p>
            <a:r>
              <a:rPr lang="en-US" dirty="0"/>
              <a:t>The overhead portion of C's damages can especially be difficult to prove (or to challenge) when the claim includes delay for which O is responsible.</a:t>
            </a:r>
          </a:p>
          <a:p>
            <a:r>
              <a:rPr lang="en-US" dirty="0" err="1"/>
              <a:t>Eichleay</a:t>
            </a:r>
            <a:r>
              <a:rPr lang="en-US" dirty="0"/>
              <a:t> formula estimates C's "unabsorbed overhead" costs by looking at C's total overhead for the period involved and allocating that total </a:t>
            </a:r>
            <a:br>
              <a:rPr lang="en-US" dirty="0"/>
            </a:br>
            <a:r>
              <a:rPr lang="en-US" dirty="0"/>
              <a:t>figure among the different projects C is performing (or anticipates performing or could reasonably be expected to perform) during that period.</a:t>
            </a:r>
          </a:p>
          <a:p>
            <a:endParaRPr lang="en-US" dirty="0"/>
          </a:p>
        </p:txBody>
      </p:sp>
      <p:sp>
        <p:nvSpPr>
          <p:cNvPr id="5" name="Footer Placeholder 4">
            <a:extLst>
              <a:ext uri="{FF2B5EF4-FFF2-40B4-BE49-F238E27FC236}">
                <a16:creationId xmlns:a16="http://schemas.microsoft.com/office/drawing/2014/main" id="{861400BD-DFFD-73FE-47E4-37ADCDF3C4BB}"/>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413843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 continued</a:t>
            </a:r>
          </a:p>
        </p:txBody>
      </p:sp>
      <p:sp>
        <p:nvSpPr>
          <p:cNvPr id="3" name="Content Placeholder 2"/>
          <p:cNvSpPr>
            <a:spLocks noGrp="1"/>
          </p:cNvSpPr>
          <p:nvPr>
            <p:ph idx="1"/>
          </p:nvPr>
        </p:nvSpPr>
        <p:spPr/>
        <p:txBody>
          <a:bodyPr/>
          <a:lstStyle/>
          <a:p>
            <a:r>
              <a:rPr lang="en-US" dirty="0"/>
              <a:t>2. Reliance Interest--Promissory Estoppel</a:t>
            </a:r>
          </a:p>
          <a:p>
            <a:endParaRPr lang="en-US" dirty="0"/>
          </a:p>
          <a:p>
            <a:r>
              <a:rPr lang="en-US" dirty="0"/>
              <a:t>The classic example involves the situation in which GC determines its bid price based on a pricing information provided by a subcontractor who subsequently refuses to sign a subcontract at that price.</a:t>
            </a:r>
          </a:p>
          <a:p>
            <a:endParaRPr lang="en-US" dirty="0"/>
          </a:p>
        </p:txBody>
      </p:sp>
      <p:sp>
        <p:nvSpPr>
          <p:cNvPr id="5" name="Footer Placeholder 4">
            <a:extLst>
              <a:ext uri="{FF2B5EF4-FFF2-40B4-BE49-F238E27FC236}">
                <a16:creationId xmlns:a16="http://schemas.microsoft.com/office/drawing/2014/main" id="{48DAE41B-01DE-ED87-54AC-F374B82B5027}"/>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29310003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 continued</a:t>
            </a:r>
          </a:p>
        </p:txBody>
      </p:sp>
      <p:sp>
        <p:nvSpPr>
          <p:cNvPr id="3" name="Content Placeholder 2"/>
          <p:cNvSpPr>
            <a:spLocks noGrp="1"/>
          </p:cNvSpPr>
          <p:nvPr>
            <p:ph idx="1"/>
          </p:nvPr>
        </p:nvSpPr>
        <p:spPr/>
        <p:txBody>
          <a:bodyPr>
            <a:normAutofit/>
          </a:bodyPr>
          <a:lstStyle/>
          <a:p>
            <a:r>
              <a:rPr lang="en-US" dirty="0"/>
              <a:t>3. Unjust Enrichment</a:t>
            </a:r>
          </a:p>
          <a:p>
            <a:endParaRPr lang="en-US" dirty="0"/>
          </a:p>
          <a:p>
            <a:r>
              <a:rPr lang="en-US" dirty="0"/>
              <a:t>Applies especially when there is no contract in effect.</a:t>
            </a:r>
          </a:p>
          <a:p>
            <a:r>
              <a:rPr lang="en-US" dirty="0"/>
              <a:t>C may be entitled to recover the reasonable value of the work involved, meaning the value that the work confers on O.</a:t>
            </a:r>
          </a:p>
          <a:p>
            <a:r>
              <a:rPr lang="en-US" dirty="0"/>
              <a:t>A common case occurs when C completes extra work without a change order (express or implied) but under circumstances in which it is deemed unjust to allow O the benefit of the additional work without paying for it.</a:t>
            </a:r>
          </a:p>
          <a:p>
            <a:endParaRPr lang="en-US" b="1" dirty="0"/>
          </a:p>
          <a:p>
            <a:endParaRPr lang="en-US" dirty="0"/>
          </a:p>
        </p:txBody>
      </p:sp>
      <p:sp>
        <p:nvSpPr>
          <p:cNvPr id="5" name="Footer Placeholder 4">
            <a:extLst>
              <a:ext uri="{FF2B5EF4-FFF2-40B4-BE49-F238E27FC236}">
                <a16:creationId xmlns:a16="http://schemas.microsoft.com/office/drawing/2014/main" id="{C7464236-1FDD-D46C-4E2E-C25940343F3B}"/>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87635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 continued</a:t>
            </a:r>
          </a:p>
        </p:txBody>
      </p:sp>
      <p:sp>
        <p:nvSpPr>
          <p:cNvPr id="3" name="Content Placeholder 2"/>
          <p:cNvSpPr>
            <a:spLocks noGrp="1"/>
          </p:cNvSpPr>
          <p:nvPr>
            <p:ph idx="1"/>
          </p:nvPr>
        </p:nvSpPr>
        <p:spPr>
          <a:xfrm>
            <a:off x="4267200" y="310896"/>
            <a:ext cx="4392297" cy="5823208"/>
          </a:xfrm>
        </p:spPr>
        <p:txBody>
          <a:bodyPr>
            <a:normAutofit fontScale="92500"/>
          </a:bodyPr>
          <a:lstStyle/>
          <a:p>
            <a:r>
              <a:rPr lang="en-US" sz="1700" dirty="0"/>
              <a:t>4. Quantum </a:t>
            </a:r>
            <a:r>
              <a:rPr lang="en-US" sz="1700" dirty="0" err="1"/>
              <a:t>Meruit</a:t>
            </a:r>
            <a:endParaRPr lang="en-US" sz="1700" dirty="0"/>
          </a:p>
          <a:p>
            <a:r>
              <a:rPr lang="en-US" sz="1700" dirty="0"/>
              <a:t>This measure is also based on the value of the work completed—but the value based on a reasonable price for the work, not on the enhanced value of the property. </a:t>
            </a:r>
          </a:p>
          <a:p>
            <a:r>
              <a:rPr lang="en-US" sz="1700" dirty="0"/>
              <a:t>It can be especially useful where C claims that O wrongfully terminated the contract; </a:t>
            </a:r>
          </a:p>
          <a:p>
            <a:pPr lvl="1"/>
            <a:r>
              <a:rPr lang="en-US" sz="1500" dirty="0"/>
              <a:t>a court may say that O cannot insist on basing damages on the contract that O elected to terminate; </a:t>
            </a:r>
          </a:p>
          <a:p>
            <a:pPr lvl="1"/>
            <a:r>
              <a:rPr lang="en-US" sz="1500" dirty="0"/>
              <a:t>C may be able to show that the fair value of the services performed exceeds the price agreed to under the now-defunct contract.</a:t>
            </a:r>
          </a:p>
          <a:p>
            <a:r>
              <a:rPr lang="en-US" sz="1700" dirty="0"/>
              <a:t>Quantum </a:t>
            </a:r>
            <a:r>
              <a:rPr lang="en-US" sz="1700" dirty="0" err="1"/>
              <a:t>meruit</a:t>
            </a:r>
            <a:r>
              <a:rPr lang="en-US" sz="1700" dirty="0"/>
              <a:t> damages may also be allowed to a breaching C who has been properly terminated but who still should be paid something for the benefit to O.</a:t>
            </a:r>
          </a:p>
          <a:p>
            <a:endParaRPr lang="en-US" dirty="0"/>
          </a:p>
        </p:txBody>
      </p:sp>
      <p:sp>
        <p:nvSpPr>
          <p:cNvPr id="5" name="Footer Placeholder 4">
            <a:extLst>
              <a:ext uri="{FF2B5EF4-FFF2-40B4-BE49-F238E27FC236}">
                <a16:creationId xmlns:a16="http://schemas.microsoft.com/office/drawing/2014/main" id="{7F0F1658-42E4-1DB2-3A4A-773E8AC86BF6}"/>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14994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 continued</a:t>
            </a:r>
          </a:p>
        </p:txBody>
      </p:sp>
      <p:sp>
        <p:nvSpPr>
          <p:cNvPr id="3" name="Content Placeholder 2"/>
          <p:cNvSpPr>
            <a:spLocks noGrp="1"/>
          </p:cNvSpPr>
          <p:nvPr>
            <p:ph idx="1"/>
          </p:nvPr>
        </p:nvSpPr>
        <p:spPr/>
        <p:txBody>
          <a:bodyPr/>
          <a:lstStyle/>
          <a:p>
            <a:r>
              <a:rPr lang="en-US" sz="1800" dirty="0"/>
              <a:t>Tort claims—we've looked enough at this topic via Economic Loss Rule:</a:t>
            </a:r>
          </a:p>
          <a:p>
            <a:pPr lvl="1"/>
            <a:r>
              <a:rPr lang="en-US" sz="1600" dirty="0"/>
              <a:t>Recall that tort damages are intended to compensate for injury or loss without regard to the benefit of a bargain.  </a:t>
            </a:r>
          </a:p>
          <a:p>
            <a:pPr lvl="1"/>
            <a:r>
              <a:rPr lang="en-US" sz="1600" dirty="0"/>
              <a:t>Damages not usually available on a contract </a:t>
            </a:r>
            <a:br>
              <a:rPr lang="en-US" sz="1600" dirty="0"/>
            </a:br>
            <a:r>
              <a:rPr lang="en-US" sz="1600" dirty="0"/>
              <a:t>claim may be awarded, such as losses not within the contemplation of the parties (relatively remote consequential damages), emotional distress, or punitive </a:t>
            </a:r>
            <a:br>
              <a:rPr lang="en-US" sz="1600" dirty="0"/>
            </a:br>
            <a:r>
              <a:rPr lang="en-US" sz="1600" dirty="0"/>
              <a:t>damages.</a:t>
            </a:r>
          </a:p>
          <a:p>
            <a:endParaRPr lang="en-US" dirty="0"/>
          </a:p>
        </p:txBody>
      </p:sp>
      <p:sp>
        <p:nvSpPr>
          <p:cNvPr id="5" name="Footer Placeholder 4">
            <a:extLst>
              <a:ext uri="{FF2B5EF4-FFF2-40B4-BE49-F238E27FC236}">
                <a16:creationId xmlns:a16="http://schemas.microsoft.com/office/drawing/2014/main" id="{4B4B7574-19AE-88AC-CAFE-9C95DD168C1E}"/>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82803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 continued</a:t>
            </a:r>
          </a:p>
        </p:txBody>
      </p:sp>
      <p:sp>
        <p:nvSpPr>
          <p:cNvPr id="3" name="Content Placeholder 2"/>
          <p:cNvSpPr>
            <a:spLocks noGrp="1"/>
          </p:cNvSpPr>
          <p:nvPr>
            <p:ph idx="1"/>
          </p:nvPr>
        </p:nvSpPr>
        <p:spPr/>
        <p:txBody>
          <a:bodyPr>
            <a:normAutofit/>
          </a:bodyPr>
          <a:lstStyle/>
          <a:p>
            <a:r>
              <a:rPr lang="en-US" sz="1800" dirty="0"/>
              <a:t>Calculation and Proof of Compensatory Damages</a:t>
            </a:r>
          </a:p>
          <a:p>
            <a:endParaRPr lang="en-US" sz="1800" dirty="0"/>
          </a:p>
          <a:p>
            <a:r>
              <a:rPr lang="en-US" sz="1800" dirty="0"/>
              <a:t>These considerations account for much complexity in construction litigation and arbitration.</a:t>
            </a:r>
          </a:p>
          <a:p>
            <a:r>
              <a:rPr lang="en-US" sz="1800" dirty="0"/>
              <a:t>A. Direct Methods of Proving Actual Damages—here we consider how the claimant's lawyer develops and presents the evidence necessary to establish the actual damages involved, especially where C claims additional compensation due to delay or interference by O.</a:t>
            </a:r>
          </a:p>
          <a:p>
            <a:endParaRPr lang="en-US" dirty="0"/>
          </a:p>
        </p:txBody>
      </p:sp>
      <p:sp>
        <p:nvSpPr>
          <p:cNvPr id="5" name="Footer Placeholder 4">
            <a:extLst>
              <a:ext uri="{FF2B5EF4-FFF2-40B4-BE49-F238E27FC236}">
                <a16:creationId xmlns:a16="http://schemas.microsoft.com/office/drawing/2014/main" id="{E6A3B06C-1F3B-A806-7DAC-76B3A1A19BFE}"/>
              </a:ext>
            </a:extLst>
          </p:cNvPr>
          <p:cNvSpPr>
            <a:spLocks noGrp="1"/>
          </p:cNvSpPr>
          <p:nvPr>
            <p:ph type="ftr" sz="quarter" idx="11"/>
          </p:nvPr>
        </p:nvSpPr>
        <p:spPr/>
        <p:txBody>
          <a:bodyPr/>
          <a:lstStyle/>
          <a:p>
            <a:r>
              <a:rPr lang="en-US"/>
              <a:t>Based primarily on Construction Law (Carol J. Patterson, et al. eds., 2d ed., 2019, ABA Publishing) </a:t>
            </a:r>
          </a:p>
        </p:txBody>
      </p:sp>
    </p:spTree>
    <p:extLst>
      <p:ext uri="{BB962C8B-B14F-4D97-AF65-F5344CB8AC3E}">
        <p14:creationId xmlns:p14="http://schemas.microsoft.com/office/powerpoint/2010/main" val="360364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A8DEE8"/>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ideItem xmlns="7008e699-3d67-4cba-9a3c-a08532eaaf09">false</HideItem>
    <DocumentDescription xmlns="7008e699-3d67-4cba-9a3c-a08532eaaf09" xsi:nil="true"/>
    <ExpirationDate xmlns="7008e699-3d67-4cba-9a3c-a08532eaaf09" xsi:nil="true"/>
    <DocumentSortOrder xmlns="7008e699-3d67-4cba-9a3c-a08532eaaf09">0</DocumentSortOrder>
    <DisplayOnDate1 xmlns="7008e699-3d67-4cba-9a3c-a08532eaaf09">2014-09-02T05:00:00+00:00</DisplayOnDate1>
    <CourseMaterialsCategory xmlns="7008e699-3d67-4cba-9a3c-a08532eaaf09">
      <Value>Supplementary Materials</Value>
    </CourseMaterialsCategory>
  </documentManagement>
</p:properties>
</file>

<file path=customXml/item2.xml><?xml version="1.0" encoding="utf-8"?>
<ct:contentTypeSchema xmlns:ct="http://schemas.microsoft.com/office/2006/metadata/contentType" xmlns:ma="http://schemas.microsoft.com/office/2006/metadata/properties/metaAttributes" ct:_="" ma:_="" ma:contentTypeName="Course Materials Document" ma:contentTypeID="0x01010014B68981388B494F98109620DAF784DB0046A0609DA7FE4746AD495F93E432C873" ma:contentTypeVersion="0" ma:contentTypeDescription="" ma:contentTypeScope="" ma:versionID="16da6eae2bf5e7c5484d947ccca90991">
  <xsd:schema xmlns:xsd="http://www.w3.org/2001/XMLSchema" xmlns:xs="http://www.w3.org/2001/XMLSchema" xmlns:p="http://schemas.microsoft.com/office/2006/metadata/properties" xmlns:ns2="7008e699-3d67-4cba-9a3c-a08532eaaf09" targetNamespace="http://schemas.microsoft.com/office/2006/metadata/properties" ma:root="true" ma:fieldsID="d6d2564b398c6e51e8bec1ed7837a49a" ns2:_="">
    <xsd:import namespace="7008e699-3d67-4cba-9a3c-a08532eaaf09"/>
    <xsd:element name="properties">
      <xsd:complexType>
        <xsd:sequence>
          <xsd:element name="documentManagement">
            <xsd:complexType>
              <xsd:all>
                <xsd:element ref="ns2:DocumentDescription" minOccurs="0"/>
                <xsd:element ref="ns2:CourseMaterialsCategory" minOccurs="0"/>
                <xsd:element ref="ns2:DocumentSortOrder" minOccurs="0"/>
                <xsd:element ref="ns2:DisplayOnDate1"/>
                <xsd:element ref="ns2:ExpirationDate" minOccurs="0"/>
                <xsd:element ref="ns2:HideIte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08e699-3d67-4cba-9a3c-a08532eaaf09" elementFormDefault="qualified">
    <xsd:import namespace="http://schemas.microsoft.com/office/2006/documentManagement/types"/>
    <xsd:import namespace="http://schemas.microsoft.com/office/infopath/2007/PartnerControls"/>
    <xsd:element name="DocumentDescription" ma:index="5" nillable="true" ma:displayName="Description" ma:description="Use this field to add a description if necessary.  Please keep descriptions as short and concise as possible." ma:internalName="DocumentDescription" ma:readOnly="false">
      <xsd:simpleType>
        <xsd:restriction base="dms:Note"/>
      </xsd:simpleType>
    </xsd:element>
    <xsd:element name="CourseMaterialsCategory" ma:index="6" nillable="true" ma:displayName="Category" ma:internalName="CourseMaterialsCategory" ma:readOnly="false">
      <xsd:complexType>
        <xsd:complexContent>
          <xsd:extension base="dms:MultiChoiceFillIn">
            <xsd:sequence>
              <xsd:element name="Value" maxOccurs="unbounded" minOccurs="0" nillable="true">
                <xsd:simpleType>
                  <xsd:union memberTypes="dms:Text">
                    <xsd:simpleType>
                      <xsd:restriction base="dms:Choice">
                        <xsd:enumeration value="Course Information"/>
                        <xsd:enumeration value="Readings"/>
                        <xsd:enumeration value="Assignments"/>
                        <xsd:enumeration value="Handouts"/>
                        <xsd:enumeration value="Supplementary Materials"/>
                      </xsd:restriction>
                    </xsd:simpleType>
                  </xsd:union>
                </xsd:simpleType>
              </xsd:element>
            </xsd:sequence>
          </xsd:extension>
        </xsd:complexContent>
      </xsd:complexType>
    </xsd:element>
    <xsd:element name="DocumentSortOrder" ma:index="7" nillable="true" ma:displayName="Sort Order" ma:decimals="0" ma:default="0" ma:description="It is not necessary to edit this column.  Once the item is added, users can auto adjust the sort order for all items in a library or specific folder" ma:hidden="true" ma:internalName="DocumentSortOrder" ma:readOnly="false" ma:percentage="FALSE">
      <xsd:simpleType>
        <xsd:restriction base="dms:Number">
          <xsd:minInclusive value="0"/>
        </xsd:restriction>
      </xsd:simpleType>
    </xsd:element>
    <xsd:element name="DisplayOnDate1" ma:index="8" ma:displayName="Display On Date" ma:default="[today]" ma:description="Use this field to indicate the date items should begin displaying. Items will begin displaying at 12:00AM for the date specified." ma:format="DateOnly" ma:internalName="DisplayOnDate1">
      <xsd:simpleType>
        <xsd:restriction base="dms:DateTime"/>
      </xsd:simpleType>
    </xsd:element>
    <xsd:element name="ExpirationDate" ma:index="9" nillable="true" ma:displayName="Expires" ma:description="Use this field to indicate the date the item should stop displaying. Items will stop displaying at 11:59PM for the date specified." ma:format="DateOnly" ma:internalName="ExpirationDate" ma:readOnly="false">
      <xsd:simpleType>
        <xsd:restriction base="dms:DateTime"/>
      </xsd:simpleType>
    </xsd:element>
    <xsd:element name="HideItem" ma:index="10" nillable="true" ma:displayName="Hide Item" ma:default="0" ma:description="Use this field to prevent an item from displaying regardless of display on or expires date field settings." ma:internalName="HideItem"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1BA59B-7192-4F5D-BD98-99F22A63666B}">
  <ds:schemaRefs>
    <ds:schemaRef ds:uri="http://purl.org/dc/elements/1.1/"/>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www.w3.org/XML/1998/namespace"/>
    <ds:schemaRef ds:uri="http://purl.org/dc/dcmitype/"/>
    <ds:schemaRef ds:uri="http://schemas.microsoft.com/office/infopath/2007/PartnerControls"/>
    <ds:schemaRef ds:uri="7008e699-3d67-4cba-9a3c-a08532eaaf09"/>
  </ds:schemaRefs>
</ds:datastoreItem>
</file>

<file path=customXml/itemProps2.xml><?xml version="1.0" encoding="utf-8"?>
<ds:datastoreItem xmlns:ds="http://schemas.openxmlformats.org/officeDocument/2006/customXml" ds:itemID="{422A97D1-8848-48F5-AD1A-A098996EBD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08e699-3d67-4cba-9a3c-a08532eaaf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9B2B47-BE43-4015-9151-78A25C613C7B}">
  <ds:schemaRefs>
    <ds:schemaRef ds:uri="http://schemas.microsoft.com/sharepoint/v3/contenttype/forms"/>
  </ds:schemaRefs>
</ds:datastoreItem>
</file>

<file path=docMetadata/LabelInfo.xml><?xml version="1.0" encoding="utf-8"?>
<clbl:labelList xmlns:clbl="http://schemas.microsoft.com/office/2020/mipLabelMetadata">
  <clbl:label id="{79c742c4-e61c-4fa5-be89-a3cb566a80d1}" enabled="0" method="" siteId="{79c742c4-e61c-4fa5-be89-a3cb566a80d1}" removed="1"/>
</clbl:labelList>
</file>

<file path=docProps/app.xml><?xml version="1.0" encoding="utf-8"?>
<Properties xmlns="http://schemas.openxmlformats.org/officeDocument/2006/extended-properties" xmlns:vt="http://schemas.openxmlformats.org/officeDocument/2006/docPropsVTypes">
  <Template>Atlas</Template>
  <TotalTime>10115</TotalTime>
  <Words>11941</Words>
  <Application>Microsoft Macintosh PowerPoint</Application>
  <PresentationFormat>On-screen Show (4:3)</PresentationFormat>
  <Paragraphs>898</Paragraphs>
  <Slides>117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117</vt:i4>
      </vt:variant>
    </vt:vector>
  </HeadingPairs>
  <TitlesOfParts>
    <vt:vector size="123" baseType="lpstr">
      <vt:lpstr>Calibri</vt:lpstr>
      <vt:lpstr>Calibri Light</vt:lpstr>
      <vt:lpstr>Rockwell</vt:lpstr>
      <vt:lpstr>Times New Roman</vt:lpstr>
      <vt:lpstr>Wingdings</vt:lpstr>
      <vt:lpstr>Atlas</vt:lpstr>
      <vt:lpstr>Construction Law Practice </vt:lpstr>
      <vt:lpstr>Overview</vt:lpstr>
      <vt:lpstr>Universal Principles &amp; Issues</vt:lpstr>
      <vt:lpstr>Universal Principles</vt:lpstr>
      <vt:lpstr>Universal Issues-Level 1 (Basic)</vt:lpstr>
      <vt:lpstr>Universal Issues-Level 2 (Derivative of Level 1)</vt:lpstr>
      <vt:lpstr>Perspectives revisited</vt:lpstr>
      <vt:lpstr>Perspectives Revisited-Owner</vt:lpstr>
      <vt:lpstr>Perspectives Revisited-Builder</vt:lpstr>
      <vt:lpstr>Perspectives Revisited-Subcontractors and Suppliers</vt:lpstr>
      <vt:lpstr>Perspectives Revisited-Design Professional</vt:lpstr>
      <vt:lpstr>Perspectives Revisited-Lender</vt:lpstr>
      <vt:lpstr>And there are others</vt:lpstr>
      <vt:lpstr>Project Delivery Systems  Chapter 4 highlights</vt:lpstr>
      <vt:lpstr>Design-Bid-Build System</vt:lpstr>
      <vt:lpstr>Design-Build System</vt:lpstr>
      <vt:lpstr>Construction Management System (one variation)</vt:lpstr>
      <vt:lpstr>Contracting principles  Chapter 5 Highlights</vt:lpstr>
      <vt:lpstr>The design undertaking  Ch. 6 highlights</vt:lpstr>
      <vt:lpstr>More on design undertaking</vt:lpstr>
      <vt:lpstr>Design agreements </vt:lpstr>
      <vt:lpstr>More on design agreements</vt:lpstr>
      <vt:lpstr>More on design agreements</vt:lpstr>
      <vt:lpstr>Architect’s contract administration  chapter 7 highlights</vt:lpstr>
      <vt:lpstr>Contractor selection  Chapter 8 highlights</vt:lpstr>
      <vt:lpstr>More on Contractor Selection</vt:lpstr>
      <vt:lpstr>Pricing Construction Contracts (Chapter 9 highlights) </vt:lpstr>
      <vt:lpstr>More on pricing</vt:lpstr>
      <vt:lpstr>Subcontractors &amp; suppliers  chapter 10 highlights</vt:lpstr>
      <vt:lpstr>More on subcontractors</vt:lpstr>
      <vt:lpstr>More on subcontracts</vt:lpstr>
      <vt:lpstr>more on subcontracts</vt:lpstr>
      <vt:lpstr>More on subcontracts</vt:lpstr>
      <vt:lpstr>Contract time &amp; completion  chapter 11 highlights</vt:lpstr>
      <vt:lpstr>More on contract time</vt:lpstr>
      <vt:lpstr>More on contract time</vt:lpstr>
      <vt:lpstr>Construction scheduling </vt:lpstr>
      <vt:lpstr>More on scheduling</vt:lpstr>
      <vt:lpstr>Delay analysis</vt:lpstr>
      <vt:lpstr>More on delay analysis  From The Forum text</vt:lpstr>
      <vt:lpstr>Competing methods continued (from the forum text </vt:lpstr>
      <vt:lpstr>Competing Methods Continued Society of Construction Law Delay and Disruption Protocol CHART</vt:lpstr>
      <vt:lpstr>Delay analysis wrap-up</vt:lpstr>
      <vt:lpstr>Payment  Chapter 12 highlights</vt:lpstr>
      <vt:lpstr>Payment continued</vt:lpstr>
      <vt:lpstr>Payment discussion questions</vt:lpstr>
      <vt:lpstr>Payment continued</vt:lpstr>
      <vt:lpstr>Payment continued</vt:lpstr>
      <vt:lpstr>Construction safety  Chapter 13 highlights</vt:lpstr>
      <vt:lpstr>Compensation for accidents</vt:lpstr>
      <vt:lpstr>Tort liability for accidents</vt:lpstr>
      <vt:lpstr>Safety &amp; Risk allocation</vt:lpstr>
      <vt:lpstr>Changes  Chapter 14 highlights</vt:lpstr>
      <vt:lpstr>Changes continued</vt:lpstr>
      <vt:lpstr>Changes continued</vt:lpstr>
      <vt:lpstr>AIA A201 and changes</vt:lpstr>
      <vt:lpstr>AIA A201 and Changes</vt:lpstr>
      <vt:lpstr>AIA a201 and changes</vt:lpstr>
      <vt:lpstr>Aia a201 and changes</vt:lpstr>
      <vt:lpstr>Differing site conditions  chapter 15 highlights</vt:lpstr>
      <vt:lpstr>DSC Risk continued</vt:lpstr>
      <vt:lpstr>Termination and default  chapter 16 highlights</vt:lpstr>
      <vt:lpstr>Termination and default continued</vt:lpstr>
      <vt:lpstr>Mechanic’s liens  Chapter 17 highlights</vt:lpstr>
      <vt:lpstr>Common lien questions</vt:lpstr>
      <vt:lpstr>More common questions</vt:lpstr>
      <vt:lpstr>Construction liens and bankruptcy</vt:lpstr>
      <vt:lpstr>Insurance and bonds  chapter 18 highlights</vt:lpstr>
      <vt:lpstr>Commercial General Liability insurance</vt:lpstr>
      <vt:lpstr>Construction bonds</vt:lpstr>
      <vt:lpstr>Construction bonds continued</vt:lpstr>
      <vt:lpstr>Pearlman v. Reliance, p. 580</vt:lpstr>
      <vt:lpstr>Dispute resolution processes  Chapter 19 highlights</vt:lpstr>
      <vt:lpstr>Dispute resolution continued</vt:lpstr>
      <vt:lpstr>Dispute resolution continued</vt:lpstr>
      <vt:lpstr>Dispute resolution continued</vt:lpstr>
      <vt:lpstr>Dispute resolution continued</vt:lpstr>
      <vt:lpstr>Defective construction  chapter 20 highlights</vt:lpstr>
      <vt:lpstr>Defective construction continued</vt:lpstr>
      <vt:lpstr>Defective construction continued </vt:lpstr>
      <vt:lpstr>Defective construction continued</vt:lpstr>
      <vt:lpstr>Defective construction continued</vt:lpstr>
      <vt:lpstr>Defective construction continued</vt:lpstr>
      <vt:lpstr>Economic loss rule  chapter 21 highlights</vt:lpstr>
      <vt:lpstr>Elr continued</vt:lpstr>
      <vt:lpstr>Elr continued</vt:lpstr>
      <vt:lpstr>ELR continued</vt:lpstr>
      <vt:lpstr>Damages  chapter 22 highlights</vt:lpstr>
      <vt:lpstr>Damages continued</vt:lpstr>
      <vt:lpstr>Damages continued</vt:lpstr>
      <vt:lpstr>Damages continued</vt:lpstr>
      <vt:lpstr>Damages continued</vt:lpstr>
      <vt:lpstr>Damages continued</vt:lpstr>
      <vt:lpstr>Damages continued</vt:lpstr>
      <vt:lpstr>Damages continued</vt:lpstr>
      <vt:lpstr>Damages continued</vt:lpstr>
      <vt:lpstr>Damages continued</vt:lpstr>
      <vt:lpstr>Damages continued</vt:lpstr>
      <vt:lpstr>Damages continued</vt:lpstr>
      <vt:lpstr>Damages continued</vt:lpstr>
      <vt:lpstr>Damages continued</vt:lpstr>
      <vt:lpstr>Damages continued</vt:lpstr>
      <vt:lpstr>Damages continued</vt:lpstr>
      <vt:lpstr>Damages continued</vt:lpstr>
      <vt:lpstr>Damages continued</vt:lpstr>
      <vt:lpstr>Damages continued</vt:lpstr>
      <vt:lpstr>Damages continued</vt:lpstr>
      <vt:lpstr>Damages continued</vt:lpstr>
      <vt:lpstr>Public Construction Contracting (chapter 23 highlights)</vt:lpstr>
      <vt:lpstr>Technological advances  Chapter 24 highlights</vt:lpstr>
      <vt:lpstr>What is bim?</vt:lpstr>
      <vt:lpstr>How is bim transformative?</vt:lpstr>
      <vt:lpstr>BIM fosters collaboration</vt:lpstr>
      <vt:lpstr>Bim &amp; construction law practice</vt:lpstr>
      <vt:lpstr>Bonus slides</vt:lpstr>
      <vt:lpstr>PowerPoint Presentation</vt:lpstr>
      <vt:lpstr>Common features of construction loans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slides</dc:title>
  <dc:creator>Carl J. Circo</dc:creator>
  <cp:lastModifiedBy>Bailey Lovett</cp:lastModifiedBy>
  <cp:revision>298</cp:revision>
  <dcterms:created xsi:type="dcterms:W3CDTF">2014-07-03T16:47:51Z</dcterms:created>
  <dcterms:modified xsi:type="dcterms:W3CDTF">2024-07-10T15:39:52Z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0x01010014B68981388B494F98109620DAF784DB0046A0609DA7FE4746AD495F93E432C873</vt:lpwstr>
  </property>
</Properties>
</file>