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76" r:id="rId1"/>
  </p:sldMasterIdLst>
  <p:sldIdLst>
    <p:sldId id="256" r:id="rId2"/>
    <p:sldId id="283" r:id="rId3"/>
    <p:sldId id="258" r:id="rId4"/>
    <p:sldId id="259" r:id="rId5"/>
    <p:sldId id="260" r:id="rId6"/>
    <p:sldId id="261" r:id="rId7"/>
    <p:sldId id="284" r:id="rId8"/>
    <p:sldId id="262" r:id="rId9"/>
    <p:sldId id="263" r:id="rId10"/>
    <p:sldId id="264" r:id="rId11"/>
    <p:sldId id="265" r:id="rId12"/>
    <p:sldId id="266" r:id="rId13"/>
    <p:sldId id="280" r:id="rId14"/>
    <p:sldId id="267" r:id="rId15"/>
    <p:sldId id="269" r:id="rId16"/>
    <p:sldId id="270" r:id="rId17"/>
    <p:sldId id="281" r:id="rId18"/>
    <p:sldId id="272" r:id="rId19"/>
    <p:sldId id="273" r:id="rId20"/>
    <p:sldId id="282" r:id="rId21"/>
    <p:sldId id="274" r:id="rId22"/>
    <p:sldId id="275" r:id="rId23"/>
    <p:sldId id="276" r:id="rId24"/>
    <p:sldId id="277" r:id="rId25"/>
    <p:sldId id="279"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426130C-7F9A-0146-90EA-CE2F46F046D2}" v="51" dt="2024-06-29T15:18:16.67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021" autoAdjust="0"/>
    <p:restoredTop sz="94660"/>
  </p:normalViewPr>
  <p:slideViewPr>
    <p:cSldViewPr snapToGrid="0">
      <p:cViewPr varScale="1">
        <p:scale>
          <a:sx n="107" d="100"/>
          <a:sy n="107" d="100"/>
        </p:scale>
        <p:origin x="176" y="6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en-US"/>
              <a:t>Click to edit Master title style</a:t>
            </a:r>
            <a:endParaRPr lang="en-US" dirty="0"/>
          </a:p>
        </p:txBody>
      </p:sp>
      <p:sp>
        <p:nvSpPr>
          <p:cNvPr id="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fld id="{5586B75A-687E-405C-8A0B-8D00578BA2C3}" type="datetimeFigureOut">
              <a:rPr lang="en-US" smtClean="0"/>
              <a:pPr/>
              <a:t>7/10/24</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8472012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7/10/24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063183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04672" y="320040"/>
            <a:ext cx="3657600" cy="320040"/>
          </a:xfrm>
        </p:spPr>
        <p:txBody>
          <a:bodyPr/>
          <a:lstStyle/>
          <a:p>
            <a:fld id="{5586B75A-687E-405C-8A0B-8D00578BA2C3}" type="datetimeFigureOut">
              <a:rPr lang="en-US" smtClean="0"/>
              <a:pPr/>
              <a:t>7/10/24</a:t>
            </a:fld>
            <a:endParaRPr lang="en-US" dirty="0"/>
          </a:p>
        </p:txBody>
      </p:sp>
      <p:sp>
        <p:nvSpPr>
          <p:cNvPr id="5" name="Footer Placeholder 4"/>
          <p:cNvSpPr>
            <a:spLocks noGrp="1"/>
          </p:cNvSpPr>
          <p:nvPr>
            <p:ph type="ftr" sz="quarter" idx="11"/>
          </p:nvPr>
        </p:nvSpPr>
        <p:spPr>
          <a:xfrm>
            <a:off x="804672" y="6227064"/>
            <a:ext cx="10588752" cy="320040"/>
          </a:xfrm>
        </p:spPr>
        <p:txBody>
          <a:body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1641514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49925"/>
            <a:ext cx="3498979" cy="2456442"/>
          </a:xfrm>
        </p:spPr>
        <p:txBody>
          <a:bodyPr/>
          <a:lstStyle>
            <a:lvl1pPr>
              <a:defRPr>
                <a:solidFill>
                  <a:srgbClr val="FFFEFF"/>
                </a:solidFill>
              </a:defRPr>
            </a:lvl1pPr>
          </a:lstStyle>
          <a:p>
            <a:r>
              <a:rPr lang="en-US"/>
              <a:t>Click to edit Master title style</a:t>
            </a:r>
            <a:endParaRPr lang="en-US" dirty="0"/>
          </a:p>
        </p:txBody>
      </p:sp>
      <p:sp>
        <p:nvSpPr>
          <p:cNvPr id="3" name="Content Placeholder 2"/>
          <p:cNvSpPr>
            <a:spLocks noGrp="1"/>
          </p:cNvSpPr>
          <p:nvPr>
            <p:ph idx="1"/>
          </p:nvPr>
        </p:nvSpPr>
        <p:spPr>
          <a:xfrm>
            <a:off x="5118447" y="803186"/>
            <a:ext cx="6281873" cy="5248622"/>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7/10/24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8059228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04672" y="320040"/>
            <a:ext cx="3657600" cy="320040"/>
          </a:xfrm>
        </p:spPr>
        <p:txBody>
          <a:bodyPr/>
          <a:lstStyle/>
          <a:p>
            <a:fld id="{5586B75A-687E-405C-8A0B-8D00578BA2C3}" type="datetimeFigureOut">
              <a:rPr lang="en-US" smtClean="0"/>
              <a:pPr/>
              <a:t>7/10/24</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3620710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en-US"/>
              <a:t>Click to edit Master title style</a:t>
            </a:r>
            <a:endParaRPr lang="en-US" dirty="0"/>
          </a:p>
        </p:txBody>
      </p:sp>
      <p:sp>
        <p:nvSpPr>
          <p:cNvPr id="3" name="Content Placeholder 2"/>
          <p:cNvSpPr>
            <a:spLocks noGrp="1"/>
          </p:cNvSpPr>
          <p:nvPr>
            <p:ph sz="half" idx="1"/>
          </p:nvPr>
        </p:nvSpPr>
        <p:spPr>
          <a:xfrm>
            <a:off x="5120878" y="803187"/>
            <a:ext cx="6269591" cy="238265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118447" y="3672162"/>
            <a:ext cx="6272022" cy="23835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804672" y="320040"/>
            <a:ext cx="3657600" cy="320040"/>
          </a:xfrm>
        </p:spPr>
        <p:txBody>
          <a:bodyPr/>
          <a:lstStyle/>
          <a:p>
            <a:fld id="{5586B75A-687E-405C-8A0B-8D00578BA2C3}" type="datetimeFigureOut">
              <a:rPr lang="en-US" smtClean="0"/>
              <a:pPr/>
              <a:t>7/10/24</a:t>
            </a:fld>
            <a:endParaRPr lang="en-US" dirty="0"/>
          </a:p>
        </p:txBody>
      </p:sp>
      <p:sp>
        <p:nvSpPr>
          <p:cNvPr id="6" name="Footer Placeholder 5"/>
          <p:cNvSpPr>
            <a:spLocks noGrp="1"/>
          </p:cNvSpPr>
          <p:nvPr>
            <p:ph type="ftr" sz="quarter" idx="11"/>
          </p:nvPr>
        </p:nvSpPr>
        <p:spPr>
          <a:xfrm>
            <a:off x="804672" y="6227064"/>
            <a:ext cx="10588752" cy="320040"/>
          </a:xfrm>
        </p:spPr>
        <p:txBody>
          <a:bodyPr/>
          <a:lstStyle/>
          <a:p>
            <a:endParaRPr lang="en-US" dirty="0"/>
          </a:p>
        </p:txBody>
      </p:sp>
      <p:sp>
        <p:nvSpPr>
          <p:cNvPr id="7" name="Slide Number Placeholder 6"/>
          <p:cNvSpPr>
            <a:spLocks noGrp="1"/>
          </p:cNvSpPr>
          <p:nvPr>
            <p:ph type="sldNum" sz="quarter" idx="12"/>
          </p:nvPr>
        </p:nvSpPr>
        <p:spPr>
          <a:xfrm>
            <a:off x="10469880" y="320040"/>
            <a:ext cx="914400" cy="320040"/>
          </a:xfrm>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4784651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39" name="Group 38"/>
          <p:cNvGrpSpPr/>
          <p:nvPr/>
        </p:nvGrpSpPr>
        <p:grpSpPr>
          <a:xfrm>
            <a:off x="-417513"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1" name="Group 60"/>
          <p:cNvGrpSpPr/>
          <p:nvPr/>
        </p:nvGrpSpPr>
        <p:grpSpPr>
          <a:xfrm>
            <a:off x="800144" y="1699589"/>
            <a:ext cx="3674476"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1" y="2363915"/>
            <a:ext cx="3500828" cy="2460497"/>
          </a:xfrm>
        </p:spPr>
        <p:txBody>
          <a:bodyPr lIns="91440" tIns="91440" rIns="91440" bIns="91440"/>
          <a:lstStyle>
            <a:lvl1pPr>
              <a:defRPr>
                <a:solidFill>
                  <a:srgbClr val="FFFE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5125137" y="803185"/>
            <a:ext cx="6265088"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125305" y="1488985"/>
            <a:ext cx="6264350" cy="16968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18653" y="3665887"/>
            <a:ext cx="6264414"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118447" y="4351687"/>
            <a:ext cx="6265588" cy="17040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804672" y="320040"/>
            <a:ext cx="3657600" cy="320040"/>
          </a:xfrm>
        </p:spPr>
        <p:txBody>
          <a:bodyPr/>
          <a:lstStyle/>
          <a:p>
            <a:fld id="{5586B75A-687E-405C-8A0B-8D00578BA2C3}" type="datetimeFigureOut">
              <a:rPr lang="en-US" smtClean="0"/>
              <a:pPr/>
              <a:t>7/10/24</a:t>
            </a:fld>
            <a:endParaRPr lang="en-US" dirty="0"/>
          </a:p>
        </p:txBody>
      </p:sp>
      <p:sp>
        <p:nvSpPr>
          <p:cNvPr id="8" name="Footer Placeholder 7"/>
          <p:cNvSpPr>
            <a:spLocks noGrp="1"/>
          </p:cNvSpPr>
          <p:nvPr>
            <p:ph type="ftr" sz="quarter" idx="11"/>
          </p:nvPr>
        </p:nvSpPr>
        <p:spPr>
          <a:xfrm>
            <a:off x="804672" y="6227064"/>
            <a:ext cx="10588752" cy="320040"/>
          </a:xfrm>
        </p:spPr>
        <p:txBody>
          <a:bodyPr/>
          <a:lstStyle/>
          <a:p>
            <a:endParaRPr lang="en-US" dirty="0"/>
          </a:p>
        </p:txBody>
      </p:sp>
      <p:sp>
        <p:nvSpPr>
          <p:cNvPr id="9" name="Slide Number Placeholder 8"/>
          <p:cNvSpPr>
            <a:spLocks noGrp="1"/>
          </p:cNvSpPr>
          <p:nvPr>
            <p:ph type="sldNum" sz="quarter" idx="12"/>
          </p:nvPr>
        </p:nvSpPr>
        <p:spPr>
          <a:xfrm>
            <a:off x="10469880" y="320040"/>
            <a:ext cx="914400" cy="320040"/>
          </a:xfrm>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9359738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77" name="Group 76"/>
          <p:cNvGrpSpPr/>
          <p:nvPr/>
        </p:nvGrpSpPr>
        <p:grpSpPr>
          <a:xfrm>
            <a:off x="-417513"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4" name="Group 23"/>
          <p:cNvGrpSpPr/>
          <p:nvPr/>
        </p:nvGrpSpPr>
        <p:grpSpPr>
          <a:xfrm>
            <a:off x="800144" y="1699589"/>
            <a:ext cx="3674476"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2"/>
          </a:xfrm>
        </p:spPr>
        <p:txBody>
          <a:bodyPr/>
          <a:lstStyle>
            <a:lvl1pPr>
              <a:defRPr>
                <a:solidFill>
                  <a:srgbClr val="FFFEFF"/>
                </a:solidFill>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586B75A-687E-405C-8A0B-8D00578BA2C3}" type="datetimeFigureOut">
              <a:rPr lang="en-US" smtClean="0"/>
              <a:pPr/>
              <a:t>7/10/24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0299132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fld id="{5586B75A-687E-405C-8A0B-8D00578BA2C3}" type="datetimeFigureOut">
              <a:rPr lang="en-US" smtClean="0"/>
              <a:pPr/>
              <a:t>7/10/24</a:t>
            </a:fld>
            <a:endParaRPr lang="en-US" dirty="0"/>
          </a:p>
        </p:txBody>
      </p:sp>
      <p:sp>
        <p:nvSpPr>
          <p:cNvPr id="3" name="Footer Placeholder 2"/>
          <p:cNvSpPr>
            <a:spLocks noGrp="1"/>
          </p:cNvSpPr>
          <p:nvPr>
            <p:ph type="ftr" sz="quarter" idx="11"/>
          </p:nvPr>
        </p:nvSpPr>
        <p:spPr>
          <a:xfrm>
            <a:off x="804672" y="6227064"/>
            <a:ext cx="10588752" cy="320040"/>
          </a:xfrm>
        </p:spPr>
        <p:txBody>
          <a:bodyPr/>
          <a:lstStyle/>
          <a:p>
            <a:endParaRPr lang="en-US" dirty="0"/>
          </a:p>
        </p:txBody>
      </p:sp>
      <p:sp>
        <p:nvSpPr>
          <p:cNvPr id="4" name="Slide Number Placeholder 3"/>
          <p:cNvSpPr>
            <a:spLocks noGrp="1"/>
          </p:cNvSpPr>
          <p:nvPr>
            <p:ph type="sldNum" sz="quarter" idx="12"/>
          </p:nvPr>
        </p:nvSpPr>
        <p:spPr>
          <a:xfrm>
            <a:off x="10469880" y="320040"/>
            <a:ext cx="914400" cy="320040"/>
          </a:xfrm>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1951537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en-US"/>
              <a:t>Click to edit Master title style</a:t>
            </a:r>
            <a:endParaRPr lang="en-US" dirty="0"/>
          </a:p>
        </p:txBody>
      </p:sp>
      <p:sp>
        <p:nvSpPr>
          <p:cNvPr id="3" name="Content Placeholder 2"/>
          <p:cNvSpPr>
            <a:spLocks noGrp="1"/>
          </p:cNvSpPr>
          <p:nvPr>
            <p:ph idx="1"/>
          </p:nvPr>
        </p:nvSpPr>
        <p:spPr>
          <a:xfrm>
            <a:off x="5109983" y="802809"/>
            <a:ext cx="6275035" cy="524994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586B75A-687E-405C-8A0B-8D00578BA2C3}" type="datetimeFigureOut">
              <a:rPr lang="en-US" smtClean="0"/>
              <a:pPr/>
              <a:t>7/10/24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069377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804672" y="320040"/>
            <a:ext cx="3657600" cy="320040"/>
          </a:xfrm>
        </p:spPr>
        <p:txBody>
          <a:bodyPr/>
          <a:lstStyle/>
          <a:p>
            <a:fld id="{5586B75A-687E-405C-8A0B-8D00578BA2C3}" type="datetimeFigureOut">
              <a:rPr lang="en-US" smtClean="0"/>
              <a:pPr/>
              <a:t>7/10/24</a:t>
            </a:fld>
            <a:endParaRPr lang="en-US" dirty="0"/>
          </a:p>
        </p:txBody>
      </p:sp>
      <p:sp>
        <p:nvSpPr>
          <p:cNvPr id="6" name="Footer Placeholder 5"/>
          <p:cNvSpPr>
            <a:spLocks noGrp="1"/>
          </p:cNvSpPr>
          <p:nvPr>
            <p:ph type="ftr" sz="quarter" idx="11"/>
          </p:nvPr>
        </p:nvSpPr>
        <p:spPr>
          <a:xfrm>
            <a:off x="804672" y="6227064"/>
            <a:ext cx="5942203" cy="320040"/>
          </a:xfrm>
        </p:spPr>
        <p:txBody>
          <a:bodyPr/>
          <a:lstStyle/>
          <a:p>
            <a:endParaRPr lang="en-US" dirty="0"/>
          </a:p>
        </p:txBody>
      </p:sp>
      <p:sp>
        <p:nvSpPr>
          <p:cNvPr id="7" name="Slide Number Placeholder 6"/>
          <p:cNvSpPr>
            <a:spLocks noGrp="1"/>
          </p:cNvSpPr>
          <p:nvPr>
            <p:ph type="sldNum" sz="quarter" idx="12"/>
          </p:nvPr>
        </p:nvSpPr>
        <p:spPr>
          <a:xfrm>
            <a:off x="5828377" y="320040"/>
            <a:ext cx="914400" cy="320040"/>
          </a:xfrm>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9021544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5586B75A-687E-405C-8A0B-8D00578BA2C3}" type="datetimeFigureOut">
              <a:rPr lang="en-US" smtClean="0"/>
              <a:pPr/>
              <a:t>7/10/24</a:t>
            </a:fld>
            <a:endParaRPr lang="en-US" dirty="0"/>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882947879"/>
      </p:ext>
    </p:extLst>
  </p:cSld>
  <p:clrMap bg1="lt1" tx1="dk1" bg2="lt2" tx2="dk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hf sldNum="0" hdr="0" ftr="0" dt="0"/>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000" dirty="0"/>
              <a:t>Economic Loss Rule</a:t>
            </a:r>
            <a:br>
              <a:rPr lang="en-US" sz="4000" dirty="0"/>
            </a:br>
            <a:r>
              <a:rPr lang="en-US" sz="4000" dirty="0"/>
              <a:t>and</a:t>
            </a:r>
            <a:br>
              <a:rPr lang="en-US" sz="4000" dirty="0"/>
            </a:br>
            <a:r>
              <a:rPr lang="en-US" sz="4000" dirty="0"/>
              <a:t>Damages</a:t>
            </a:r>
          </a:p>
        </p:txBody>
      </p:sp>
      <p:sp>
        <p:nvSpPr>
          <p:cNvPr id="3" name="Subtitle 2"/>
          <p:cNvSpPr>
            <a:spLocks noGrp="1"/>
          </p:cNvSpPr>
          <p:nvPr>
            <p:ph type="subTitle" idx="1"/>
          </p:nvPr>
        </p:nvSpPr>
        <p:spPr>
          <a:xfrm>
            <a:off x="1759236" y="4259949"/>
            <a:ext cx="8673427" cy="1322587"/>
          </a:xfrm>
        </p:spPr>
        <p:txBody>
          <a:bodyPr/>
          <a:lstStyle/>
          <a:p>
            <a:r>
              <a:rPr lang="en-US" dirty="0"/>
              <a:t>Construction Law Practice</a:t>
            </a:r>
          </a:p>
          <a:p>
            <a:r>
              <a:rPr lang="en-US" dirty="0"/>
              <a:t>Prof. Carl </a:t>
            </a:r>
            <a:r>
              <a:rPr lang="en-US" dirty="0" err="1"/>
              <a:t>Circo</a:t>
            </a:r>
            <a:r>
              <a:rPr lang="en-US" dirty="0"/>
              <a:t>, Ben J. </a:t>
            </a:r>
            <a:r>
              <a:rPr lang="en-US" dirty="0" err="1"/>
              <a:t>Altheimer</a:t>
            </a:r>
            <a:r>
              <a:rPr lang="en-US"/>
              <a:t> Professor of Legal Advocacy</a:t>
            </a:r>
            <a:endParaRPr lang="en-US" dirty="0"/>
          </a:p>
        </p:txBody>
      </p:sp>
    </p:spTree>
    <p:extLst>
      <p:ext uri="{BB962C8B-B14F-4D97-AF65-F5344CB8AC3E}">
        <p14:creationId xmlns:p14="http://schemas.microsoft.com/office/powerpoint/2010/main" val="5726109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Damages for owners continued</a:t>
            </a:r>
          </a:p>
        </p:txBody>
      </p:sp>
      <p:sp>
        <p:nvSpPr>
          <p:cNvPr id="3" name="Content Placeholder 2"/>
          <p:cNvSpPr>
            <a:spLocks noGrp="1"/>
          </p:cNvSpPr>
          <p:nvPr>
            <p:ph idx="1"/>
          </p:nvPr>
        </p:nvSpPr>
        <p:spPr/>
        <p:txBody>
          <a:bodyPr/>
          <a:lstStyle/>
          <a:p>
            <a:pPr marL="0" indent="0">
              <a:buNone/>
            </a:pPr>
            <a:r>
              <a:rPr lang="en-US" sz="2000" dirty="0"/>
              <a:t>Rescission can be a powerful weapon for O</a:t>
            </a:r>
          </a:p>
          <a:p>
            <a:r>
              <a:rPr lang="en-US" sz="2000" dirty="0"/>
              <a:t>If C's breach is material, O may have the right to rescind—if restitution is possible,</a:t>
            </a:r>
          </a:p>
          <a:p>
            <a:pPr lvl="1"/>
            <a:r>
              <a:rPr lang="en-US" sz="1800" dirty="0"/>
              <a:t>the court may order C to return all payments to O and C can then remove the improvements or</a:t>
            </a:r>
          </a:p>
          <a:p>
            <a:pPr lvl="1"/>
            <a:r>
              <a:rPr lang="en-US" sz="1800" dirty="0"/>
              <a:t>in a turnkey project, C is stuck with the project.</a:t>
            </a:r>
          </a:p>
          <a:p>
            <a:endParaRPr lang="en-US" dirty="0"/>
          </a:p>
        </p:txBody>
      </p:sp>
      <p:sp>
        <p:nvSpPr>
          <p:cNvPr id="4" name="Slide Number Placeholder 3"/>
          <p:cNvSpPr>
            <a:spLocks noGrp="1"/>
          </p:cNvSpPr>
          <p:nvPr>
            <p:ph type="sldNum" sz="quarter" idx="12"/>
          </p:nvPr>
        </p:nvSpPr>
        <p:spPr/>
        <p:txBody>
          <a:bodyPr/>
          <a:lstStyle/>
          <a:p>
            <a:fld id="{987D65A9-AF88-4E19-AB97-6229F1380A80}" type="slidenum">
              <a:rPr lang="en-US" smtClean="0"/>
              <a:t>10</a:t>
            </a:fld>
            <a:endParaRPr lang="en-US"/>
          </a:p>
        </p:txBody>
      </p:sp>
    </p:spTree>
    <p:extLst>
      <p:ext uri="{BB962C8B-B14F-4D97-AF65-F5344CB8AC3E}">
        <p14:creationId xmlns:p14="http://schemas.microsoft.com/office/powerpoint/2010/main" val="31694802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Damages for designers</a:t>
            </a:r>
          </a:p>
        </p:txBody>
      </p:sp>
      <p:sp>
        <p:nvSpPr>
          <p:cNvPr id="3" name="Content Placeholder 2"/>
          <p:cNvSpPr>
            <a:spLocks noGrp="1"/>
          </p:cNvSpPr>
          <p:nvPr>
            <p:ph idx="1"/>
          </p:nvPr>
        </p:nvSpPr>
        <p:spPr>
          <a:xfrm>
            <a:off x="5102407" y="953835"/>
            <a:ext cx="6281873" cy="5248622"/>
          </a:xfrm>
        </p:spPr>
        <p:txBody>
          <a:bodyPr>
            <a:normAutofit/>
          </a:bodyPr>
          <a:lstStyle/>
          <a:p>
            <a:r>
              <a:rPr lang="en-US" sz="2000" dirty="0"/>
              <a:t>Design Professional's Damages</a:t>
            </a:r>
          </a:p>
          <a:p>
            <a:r>
              <a:rPr lang="en-US" sz="2000" dirty="0"/>
              <a:t>Here, we are usually taking about compensation for services rendered, which may be services beyond the scope covered by the contract.</a:t>
            </a:r>
          </a:p>
          <a:p>
            <a:r>
              <a:rPr lang="en-US" sz="2000" dirty="0"/>
              <a:t>If the contract specifies a rate for services, the calculation may be simple (with good records).</a:t>
            </a:r>
          </a:p>
          <a:p>
            <a:r>
              <a:rPr lang="en-US" sz="2000" dirty="0"/>
              <a:t>Otherwise, the claim is for the reasonable value of the services.</a:t>
            </a:r>
          </a:p>
          <a:p>
            <a:endParaRPr lang="en-US" dirty="0"/>
          </a:p>
        </p:txBody>
      </p:sp>
      <p:sp>
        <p:nvSpPr>
          <p:cNvPr id="4" name="Slide Number Placeholder 3"/>
          <p:cNvSpPr>
            <a:spLocks noGrp="1"/>
          </p:cNvSpPr>
          <p:nvPr>
            <p:ph type="sldNum" sz="quarter" idx="12"/>
          </p:nvPr>
        </p:nvSpPr>
        <p:spPr/>
        <p:txBody>
          <a:bodyPr/>
          <a:lstStyle/>
          <a:p>
            <a:fld id="{987D65A9-AF88-4E19-AB97-6229F1380A80}" type="slidenum">
              <a:rPr lang="en-US" smtClean="0"/>
              <a:t>11</a:t>
            </a:fld>
            <a:endParaRPr lang="en-US"/>
          </a:p>
        </p:txBody>
      </p:sp>
    </p:spTree>
    <p:extLst>
      <p:ext uri="{BB962C8B-B14F-4D97-AF65-F5344CB8AC3E}">
        <p14:creationId xmlns:p14="http://schemas.microsoft.com/office/powerpoint/2010/main" val="12277354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Damages for contractors</a:t>
            </a:r>
          </a:p>
        </p:txBody>
      </p:sp>
      <p:sp>
        <p:nvSpPr>
          <p:cNvPr id="3" name="Content Placeholder 2"/>
          <p:cNvSpPr>
            <a:spLocks noGrp="1"/>
          </p:cNvSpPr>
          <p:nvPr>
            <p:ph idx="1"/>
          </p:nvPr>
        </p:nvSpPr>
        <p:spPr/>
        <p:txBody>
          <a:bodyPr>
            <a:normAutofit/>
          </a:bodyPr>
          <a:lstStyle/>
          <a:p>
            <a:r>
              <a:rPr lang="en-US" sz="2000" dirty="0"/>
              <a:t>Contractor's damages—many complications.</a:t>
            </a:r>
          </a:p>
          <a:p>
            <a:pPr lvl="1"/>
            <a:r>
              <a:rPr lang="en-US" sz="1800" dirty="0"/>
              <a:t>C has the right to complete the work (or right to profit built into price).  </a:t>
            </a:r>
          </a:p>
          <a:p>
            <a:pPr lvl="1"/>
            <a:r>
              <a:rPr lang="en-US" sz="1800" dirty="0"/>
              <a:t>If C is prevented from completing the work (such as by a wrongful termination), how do you prove what C's profit would have been?  </a:t>
            </a:r>
          </a:p>
          <a:p>
            <a:endParaRPr lang="en-US" dirty="0"/>
          </a:p>
        </p:txBody>
      </p:sp>
      <p:sp>
        <p:nvSpPr>
          <p:cNvPr id="4" name="Slide Number Placeholder 3"/>
          <p:cNvSpPr>
            <a:spLocks noGrp="1"/>
          </p:cNvSpPr>
          <p:nvPr>
            <p:ph type="sldNum" sz="quarter" idx="12"/>
          </p:nvPr>
        </p:nvSpPr>
        <p:spPr/>
        <p:txBody>
          <a:bodyPr/>
          <a:lstStyle/>
          <a:p>
            <a:fld id="{987D65A9-AF88-4E19-AB97-6229F1380A80}" type="slidenum">
              <a:rPr lang="en-US" smtClean="0"/>
              <a:t>12</a:t>
            </a:fld>
            <a:endParaRPr lang="en-US"/>
          </a:p>
        </p:txBody>
      </p:sp>
    </p:spTree>
    <p:extLst>
      <p:ext uri="{BB962C8B-B14F-4D97-AF65-F5344CB8AC3E}">
        <p14:creationId xmlns:p14="http://schemas.microsoft.com/office/powerpoint/2010/main" val="30545490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Damages for contractors continued</a:t>
            </a:r>
          </a:p>
        </p:txBody>
      </p:sp>
      <p:sp>
        <p:nvSpPr>
          <p:cNvPr id="3" name="Content Placeholder 2"/>
          <p:cNvSpPr>
            <a:spLocks noGrp="1"/>
          </p:cNvSpPr>
          <p:nvPr>
            <p:ph idx="1"/>
          </p:nvPr>
        </p:nvSpPr>
        <p:spPr/>
        <p:txBody>
          <a:bodyPr>
            <a:normAutofit/>
          </a:bodyPr>
          <a:lstStyle/>
          <a:p>
            <a:r>
              <a:rPr lang="en-US" sz="2000" dirty="0"/>
              <a:t>Where C's claims are for extra work or changes in the work:</a:t>
            </a:r>
          </a:p>
          <a:p>
            <a:pPr lvl="1"/>
            <a:r>
              <a:rPr lang="en-US" sz="1800" dirty="0"/>
              <a:t>many contracts establish a formula for the amount due to C;</a:t>
            </a:r>
          </a:p>
          <a:p>
            <a:pPr lvl="1"/>
            <a:r>
              <a:rPr lang="en-US" sz="1800" dirty="0"/>
              <a:t>absent a formula, C is entitled either to recover the necessary costs of performance plus a reasonable fee or the reasonable value of the additional work.</a:t>
            </a:r>
          </a:p>
          <a:p>
            <a:r>
              <a:rPr lang="en-US" sz="2000" dirty="0"/>
              <a:t>Costs of performance should generally include an amount for C's general overhead expenses (e.g., home office space and equipment costs, general clerical staff, insurance, H.R. recordkeeping expenses, etc.).  This can be especially complicated.</a:t>
            </a:r>
          </a:p>
          <a:p>
            <a:endParaRPr lang="en-US" dirty="0"/>
          </a:p>
        </p:txBody>
      </p:sp>
      <p:sp>
        <p:nvSpPr>
          <p:cNvPr id="4" name="Slide Number Placeholder 3"/>
          <p:cNvSpPr>
            <a:spLocks noGrp="1"/>
          </p:cNvSpPr>
          <p:nvPr>
            <p:ph type="sldNum" sz="quarter" idx="12"/>
          </p:nvPr>
        </p:nvSpPr>
        <p:spPr/>
        <p:txBody>
          <a:bodyPr/>
          <a:lstStyle/>
          <a:p>
            <a:fld id="{987D65A9-AF88-4E19-AB97-6229F1380A80}" type="slidenum">
              <a:rPr lang="en-US" smtClean="0"/>
              <a:t>13</a:t>
            </a:fld>
            <a:endParaRPr lang="en-US"/>
          </a:p>
        </p:txBody>
      </p:sp>
    </p:spTree>
    <p:extLst>
      <p:ext uri="{BB962C8B-B14F-4D97-AF65-F5344CB8AC3E}">
        <p14:creationId xmlns:p14="http://schemas.microsoft.com/office/powerpoint/2010/main" val="11344183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Damages for contractors continued</a:t>
            </a:r>
          </a:p>
        </p:txBody>
      </p:sp>
      <p:sp>
        <p:nvSpPr>
          <p:cNvPr id="3" name="Content Placeholder 2"/>
          <p:cNvSpPr>
            <a:spLocks noGrp="1"/>
          </p:cNvSpPr>
          <p:nvPr>
            <p:ph idx="1"/>
          </p:nvPr>
        </p:nvSpPr>
        <p:spPr>
          <a:xfrm>
            <a:off x="5102407" y="953835"/>
            <a:ext cx="6281873" cy="5248622"/>
          </a:xfrm>
        </p:spPr>
        <p:txBody>
          <a:bodyPr>
            <a:normAutofit/>
          </a:bodyPr>
          <a:lstStyle/>
          <a:p>
            <a:r>
              <a:rPr lang="en-US" sz="2000" dirty="0"/>
              <a:t>The overhead portion of C's damages can especially be difficult to prove (or to challenge) when the claim includes delay for which O is responsible.</a:t>
            </a:r>
          </a:p>
          <a:p>
            <a:r>
              <a:rPr lang="en-US" sz="2000" dirty="0" err="1"/>
              <a:t>Eichleay</a:t>
            </a:r>
            <a:r>
              <a:rPr lang="en-US" sz="2000" dirty="0"/>
              <a:t> formula estimates C's "unabsorbed overhead" costs by looking at C's total overhead for the period involved and allocating that total figure among the different projects C is performing (or anticipates performing or could reasonably be expected to perform) during that period.</a:t>
            </a:r>
          </a:p>
          <a:p>
            <a:endParaRPr lang="en-US" dirty="0"/>
          </a:p>
        </p:txBody>
      </p:sp>
      <p:sp>
        <p:nvSpPr>
          <p:cNvPr id="4" name="Slide Number Placeholder 3"/>
          <p:cNvSpPr>
            <a:spLocks noGrp="1"/>
          </p:cNvSpPr>
          <p:nvPr>
            <p:ph type="sldNum" sz="quarter" idx="12"/>
          </p:nvPr>
        </p:nvSpPr>
        <p:spPr/>
        <p:txBody>
          <a:bodyPr/>
          <a:lstStyle/>
          <a:p>
            <a:fld id="{987D65A9-AF88-4E19-AB97-6229F1380A80}" type="slidenum">
              <a:rPr lang="en-US" smtClean="0"/>
              <a:t>14</a:t>
            </a:fld>
            <a:endParaRPr lang="en-US"/>
          </a:p>
        </p:txBody>
      </p:sp>
    </p:spTree>
    <p:extLst>
      <p:ext uri="{BB962C8B-B14F-4D97-AF65-F5344CB8AC3E}">
        <p14:creationId xmlns:p14="http://schemas.microsoft.com/office/powerpoint/2010/main" val="35766409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Damages for contractors continued</a:t>
            </a:r>
          </a:p>
        </p:txBody>
      </p:sp>
      <p:sp>
        <p:nvSpPr>
          <p:cNvPr id="3" name="Content Placeholder 2"/>
          <p:cNvSpPr>
            <a:spLocks noGrp="1"/>
          </p:cNvSpPr>
          <p:nvPr>
            <p:ph idx="1"/>
          </p:nvPr>
        </p:nvSpPr>
        <p:spPr>
          <a:xfrm>
            <a:off x="5102407" y="1070605"/>
            <a:ext cx="6281873" cy="5248622"/>
          </a:xfrm>
        </p:spPr>
        <p:txBody>
          <a:bodyPr>
            <a:normAutofit/>
          </a:bodyPr>
          <a:lstStyle/>
          <a:p>
            <a:r>
              <a:rPr lang="en-US" sz="2000" dirty="0"/>
              <a:t>Unjust Enrichment</a:t>
            </a:r>
          </a:p>
          <a:p>
            <a:r>
              <a:rPr lang="en-US" sz="2000" dirty="0"/>
              <a:t>Applies especially when there is no contract in effect.</a:t>
            </a:r>
          </a:p>
          <a:p>
            <a:r>
              <a:rPr lang="en-US" sz="2000" dirty="0"/>
              <a:t>C may be entitled to recover the reasonable value of the work involved, meaning the value that the work confers on O.</a:t>
            </a:r>
          </a:p>
          <a:p>
            <a:r>
              <a:rPr lang="en-US" sz="2000" dirty="0"/>
              <a:t>A common case occurs when C completes extra work without a change order (express or implied) but under circumstances in which it is deemed unjust to allow O the benefit of the additional work without paying for it.</a:t>
            </a:r>
          </a:p>
          <a:p>
            <a:endParaRPr lang="en-US" b="1" dirty="0"/>
          </a:p>
          <a:p>
            <a:endParaRPr lang="en-US" dirty="0"/>
          </a:p>
        </p:txBody>
      </p:sp>
      <p:sp>
        <p:nvSpPr>
          <p:cNvPr id="4" name="Slide Number Placeholder 3"/>
          <p:cNvSpPr>
            <a:spLocks noGrp="1"/>
          </p:cNvSpPr>
          <p:nvPr>
            <p:ph type="sldNum" sz="quarter" idx="12"/>
          </p:nvPr>
        </p:nvSpPr>
        <p:spPr/>
        <p:txBody>
          <a:bodyPr/>
          <a:lstStyle/>
          <a:p>
            <a:fld id="{987D65A9-AF88-4E19-AB97-6229F1380A80}" type="slidenum">
              <a:rPr lang="en-US" smtClean="0"/>
              <a:t>15</a:t>
            </a:fld>
            <a:endParaRPr lang="en-US"/>
          </a:p>
        </p:txBody>
      </p:sp>
    </p:spTree>
    <p:extLst>
      <p:ext uri="{BB962C8B-B14F-4D97-AF65-F5344CB8AC3E}">
        <p14:creationId xmlns:p14="http://schemas.microsoft.com/office/powerpoint/2010/main" val="16482362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Damages for contractors continued</a:t>
            </a:r>
          </a:p>
        </p:txBody>
      </p:sp>
      <p:sp>
        <p:nvSpPr>
          <p:cNvPr id="3" name="Content Placeholder 2"/>
          <p:cNvSpPr>
            <a:spLocks noGrp="1"/>
          </p:cNvSpPr>
          <p:nvPr>
            <p:ph idx="1"/>
          </p:nvPr>
        </p:nvSpPr>
        <p:spPr>
          <a:xfrm>
            <a:off x="4734864" y="640080"/>
            <a:ext cx="6649416" cy="5525034"/>
          </a:xfrm>
        </p:spPr>
        <p:txBody>
          <a:bodyPr>
            <a:normAutofit fontScale="92500" lnSpcReduction="20000"/>
          </a:bodyPr>
          <a:lstStyle/>
          <a:p>
            <a:r>
              <a:rPr lang="en-US" sz="2200" dirty="0"/>
              <a:t>Quantum </a:t>
            </a:r>
            <a:r>
              <a:rPr lang="en-US" sz="2200" dirty="0" err="1"/>
              <a:t>Meruit</a:t>
            </a:r>
            <a:endParaRPr lang="en-US" sz="2200" dirty="0"/>
          </a:p>
          <a:p>
            <a:r>
              <a:rPr lang="en-US" sz="2200" dirty="0"/>
              <a:t>This measure is also based on the value of the work completed—but the value based on a reasonable price for the work, not on the enhanced value of the property. </a:t>
            </a:r>
          </a:p>
          <a:p>
            <a:r>
              <a:rPr lang="en-US" sz="2200" dirty="0"/>
              <a:t>It can be especially useful where C claims that O wrongfully terminated the contract; </a:t>
            </a:r>
          </a:p>
          <a:p>
            <a:pPr lvl="1"/>
            <a:r>
              <a:rPr lang="en-US" sz="1900" dirty="0"/>
              <a:t>a court may say that O cannot insist on basing damages on the contract that O elected to terminate; </a:t>
            </a:r>
          </a:p>
          <a:p>
            <a:pPr lvl="1"/>
            <a:r>
              <a:rPr lang="en-US" sz="1900" dirty="0"/>
              <a:t>C may be able to show that the fair value of the services performed exceeds the price agreed to under the now-defunct contract.</a:t>
            </a:r>
          </a:p>
          <a:p>
            <a:r>
              <a:rPr lang="en-US" sz="2200" dirty="0"/>
              <a:t>Quantum </a:t>
            </a:r>
            <a:r>
              <a:rPr lang="en-US" sz="2200" dirty="0" err="1"/>
              <a:t>meruit</a:t>
            </a:r>
            <a:r>
              <a:rPr lang="en-US" sz="2200" dirty="0"/>
              <a:t> damages may also be allowed to a breaching C who has been properly terminated but who still should be paid something for the benefit O received from C’s work.</a:t>
            </a:r>
          </a:p>
          <a:p>
            <a:endParaRPr lang="en-US" dirty="0"/>
          </a:p>
        </p:txBody>
      </p:sp>
      <p:sp>
        <p:nvSpPr>
          <p:cNvPr id="4" name="Slide Number Placeholder 3"/>
          <p:cNvSpPr>
            <a:spLocks noGrp="1"/>
          </p:cNvSpPr>
          <p:nvPr>
            <p:ph type="sldNum" sz="quarter" idx="12"/>
          </p:nvPr>
        </p:nvSpPr>
        <p:spPr/>
        <p:txBody>
          <a:bodyPr/>
          <a:lstStyle/>
          <a:p>
            <a:fld id="{987D65A9-AF88-4E19-AB97-6229F1380A80}" type="slidenum">
              <a:rPr lang="en-US" smtClean="0"/>
              <a:t>16</a:t>
            </a:fld>
            <a:endParaRPr lang="en-US"/>
          </a:p>
        </p:txBody>
      </p:sp>
    </p:spTree>
    <p:extLst>
      <p:ext uri="{BB962C8B-B14F-4D97-AF65-F5344CB8AC3E}">
        <p14:creationId xmlns:p14="http://schemas.microsoft.com/office/powerpoint/2010/main" val="35300131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Damages for contractors continued</a:t>
            </a:r>
          </a:p>
        </p:txBody>
      </p:sp>
      <p:sp>
        <p:nvSpPr>
          <p:cNvPr id="3" name="Content Placeholder 2"/>
          <p:cNvSpPr>
            <a:spLocks noGrp="1"/>
          </p:cNvSpPr>
          <p:nvPr>
            <p:ph idx="1"/>
          </p:nvPr>
        </p:nvSpPr>
        <p:spPr>
          <a:xfrm>
            <a:off x="5102407" y="953835"/>
            <a:ext cx="6281873" cy="5248622"/>
          </a:xfrm>
        </p:spPr>
        <p:txBody>
          <a:bodyPr>
            <a:normAutofit/>
          </a:bodyPr>
          <a:lstStyle/>
          <a:p>
            <a:r>
              <a:rPr lang="en-US" sz="2000" dirty="0"/>
              <a:t>Calculation and Proof of Compensatory Damages—these considerations account for much complexity in construction litigation and arbitration.</a:t>
            </a:r>
          </a:p>
          <a:p>
            <a:r>
              <a:rPr lang="en-US" sz="2000" dirty="0"/>
              <a:t>A. Direct Methods of Proving Actual Damages—here we consider how the claimant's lawyer develops and presents the evidence necessary to establish the actual damages involved, especially where C claims additional compensation due to delay or interference by O.</a:t>
            </a:r>
          </a:p>
          <a:p>
            <a:endParaRPr lang="en-US" dirty="0"/>
          </a:p>
        </p:txBody>
      </p:sp>
      <p:sp>
        <p:nvSpPr>
          <p:cNvPr id="4" name="Slide Number Placeholder 3"/>
          <p:cNvSpPr>
            <a:spLocks noGrp="1"/>
          </p:cNvSpPr>
          <p:nvPr>
            <p:ph type="sldNum" sz="quarter" idx="12"/>
          </p:nvPr>
        </p:nvSpPr>
        <p:spPr/>
        <p:txBody>
          <a:bodyPr/>
          <a:lstStyle/>
          <a:p>
            <a:fld id="{987D65A9-AF88-4E19-AB97-6229F1380A80}" type="slidenum">
              <a:rPr lang="en-US" smtClean="0"/>
              <a:t>17</a:t>
            </a:fld>
            <a:endParaRPr lang="en-US" dirty="0"/>
          </a:p>
        </p:txBody>
      </p:sp>
    </p:spTree>
    <p:extLst>
      <p:ext uri="{BB962C8B-B14F-4D97-AF65-F5344CB8AC3E}">
        <p14:creationId xmlns:p14="http://schemas.microsoft.com/office/powerpoint/2010/main" val="38896352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Damages for contractors continued</a:t>
            </a:r>
          </a:p>
        </p:txBody>
      </p:sp>
      <p:sp>
        <p:nvSpPr>
          <p:cNvPr id="3" name="Content Placeholder 2"/>
          <p:cNvSpPr>
            <a:spLocks noGrp="1"/>
          </p:cNvSpPr>
          <p:nvPr>
            <p:ph idx="1"/>
          </p:nvPr>
        </p:nvSpPr>
        <p:spPr>
          <a:xfrm>
            <a:off x="4839420" y="742801"/>
            <a:ext cx="6793814" cy="5597614"/>
          </a:xfrm>
        </p:spPr>
        <p:txBody>
          <a:bodyPr>
            <a:normAutofit fontScale="92500" lnSpcReduction="20000"/>
          </a:bodyPr>
          <a:lstStyle/>
          <a:p>
            <a:r>
              <a:rPr lang="en-US" sz="2200" dirty="0"/>
              <a:t>1. Proof of Actual Costs</a:t>
            </a:r>
          </a:p>
          <a:p>
            <a:r>
              <a:rPr lang="en-US" sz="2200" dirty="0"/>
              <a:t>a. In general—cost accounting on a construction project involves many moving parts, but C's records should show details on costs for activities specifically attributable to the project.</a:t>
            </a:r>
          </a:p>
          <a:p>
            <a:pPr lvl="1"/>
            <a:r>
              <a:rPr lang="en-US" sz="1900" dirty="0"/>
              <a:t>Some actual costs are relatively easy to show based on available records, as when a defect in the specifications requires C to tear out certain work and re-do it.</a:t>
            </a:r>
          </a:p>
          <a:p>
            <a:pPr lvl="1"/>
            <a:r>
              <a:rPr lang="en-US" sz="1900" dirty="0"/>
              <a:t>Items b.-e. below are generally more challenging to prove, with the difficulty typically increasing in the order listed.</a:t>
            </a:r>
          </a:p>
          <a:p>
            <a:r>
              <a:rPr lang="en-US" sz="2200" dirty="0"/>
              <a:t>b. Price increases for labor and materials.</a:t>
            </a:r>
          </a:p>
          <a:p>
            <a:r>
              <a:rPr lang="en-US" sz="2200" dirty="0"/>
              <a:t>c. Idle equipment and related costs.</a:t>
            </a:r>
          </a:p>
          <a:p>
            <a:r>
              <a:rPr lang="en-US" sz="2200" dirty="0"/>
              <a:t>d. Home Office Overhead (very complex—recall </a:t>
            </a:r>
            <a:r>
              <a:rPr lang="en-US" sz="2200" dirty="0" err="1"/>
              <a:t>Eichlay</a:t>
            </a:r>
            <a:r>
              <a:rPr lang="en-US" sz="2200" dirty="0"/>
              <a:t>).</a:t>
            </a:r>
          </a:p>
          <a:p>
            <a:r>
              <a:rPr lang="en-US" sz="2200" dirty="0"/>
              <a:t>e. Lost profits.</a:t>
            </a:r>
          </a:p>
          <a:p>
            <a:endParaRPr lang="en-US" dirty="0"/>
          </a:p>
        </p:txBody>
      </p:sp>
      <p:sp>
        <p:nvSpPr>
          <p:cNvPr id="4" name="Slide Number Placeholder 3"/>
          <p:cNvSpPr>
            <a:spLocks noGrp="1"/>
          </p:cNvSpPr>
          <p:nvPr>
            <p:ph type="sldNum" sz="quarter" idx="12"/>
          </p:nvPr>
        </p:nvSpPr>
        <p:spPr/>
        <p:txBody>
          <a:bodyPr/>
          <a:lstStyle/>
          <a:p>
            <a:fld id="{987D65A9-AF88-4E19-AB97-6229F1380A80}" type="slidenum">
              <a:rPr lang="en-US" smtClean="0"/>
              <a:t>18</a:t>
            </a:fld>
            <a:endParaRPr lang="en-US"/>
          </a:p>
        </p:txBody>
      </p:sp>
    </p:spTree>
    <p:extLst>
      <p:ext uri="{BB962C8B-B14F-4D97-AF65-F5344CB8AC3E}">
        <p14:creationId xmlns:p14="http://schemas.microsoft.com/office/powerpoint/2010/main" val="5168008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Damages for contractors continued</a:t>
            </a:r>
          </a:p>
        </p:txBody>
      </p:sp>
      <p:sp>
        <p:nvSpPr>
          <p:cNvPr id="3" name="Content Placeholder 2"/>
          <p:cNvSpPr>
            <a:spLocks noGrp="1"/>
          </p:cNvSpPr>
          <p:nvPr>
            <p:ph idx="1"/>
          </p:nvPr>
        </p:nvSpPr>
        <p:spPr>
          <a:xfrm>
            <a:off x="4585777" y="542079"/>
            <a:ext cx="6798503" cy="6072134"/>
          </a:xfrm>
        </p:spPr>
        <p:txBody>
          <a:bodyPr>
            <a:normAutofit fontScale="92500" lnSpcReduction="10000"/>
          </a:bodyPr>
          <a:lstStyle/>
          <a:p>
            <a:r>
              <a:rPr lang="en-US" sz="1900" dirty="0"/>
              <a:t>2. Methods of </a:t>
            </a:r>
            <a:r>
              <a:rPr lang="en-US" sz="1900" dirty="0">
                <a:solidFill>
                  <a:srgbClr val="FF0000"/>
                </a:solidFill>
              </a:rPr>
              <a:t>Estimating</a:t>
            </a:r>
            <a:r>
              <a:rPr lang="en-US" sz="1900" dirty="0"/>
              <a:t> Actual Damages</a:t>
            </a:r>
          </a:p>
          <a:p>
            <a:r>
              <a:rPr lang="en-US" sz="1900" dirty="0"/>
              <a:t>a. Measured mile--using anticipated productivity based on C's "unaffected" performance on the specific project for comparison purposes—possible if there are reliable records on comparable "unaffected" work on the project.</a:t>
            </a:r>
          </a:p>
          <a:p>
            <a:r>
              <a:rPr lang="en-US" sz="1900" dirty="0"/>
              <a:t>b. Industry standards and studies--similar to measured mile, but using industry data rather than performance records on the specific project.</a:t>
            </a:r>
          </a:p>
          <a:p>
            <a:r>
              <a:rPr lang="en-US" sz="1900" dirty="0"/>
              <a:t>c. “Should-cost” estimates don’t use C's productivity on this job, but performance on similar jobs as a basis for an estimate.</a:t>
            </a:r>
          </a:p>
          <a:p>
            <a:r>
              <a:rPr lang="en-US" sz="1900" dirty="0"/>
              <a:t>d. Time and motion studies: an expert's estimate of how an event impacted C's actual costs. Conflicting expert testimony is likely because each expert is using more or less academic principles of cost estimating to calculate the effects of the event in question, which may be an owner-caused delay, owner interference, design defects, etc.</a:t>
            </a:r>
          </a:p>
          <a:p>
            <a:endParaRPr lang="en-US" dirty="0"/>
          </a:p>
        </p:txBody>
      </p:sp>
      <p:sp>
        <p:nvSpPr>
          <p:cNvPr id="4" name="Slide Number Placeholder 3"/>
          <p:cNvSpPr>
            <a:spLocks noGrp="1"/>
          </p:cNvSpPr>
          <p:nvPr>
            <p:ph type="sldNum" sz="quarter" idx="12"/>
          </p:nvPr>
        </p:nvSpPr>
        <p:spPr/>
        <p:txBody>
          <a:bodyPr/>
          <a:lstStyle/>
          <a:p>
            <a:fld id="{987D65A9-AF88-4E19-AB97-6229F1380A80}" type="slidenum">
              <a:rPr lang="en-US" smtClean="0"/>
              <a:t>19</a:t>
            </a:fld>
            <a:endParaRPr lang="en-US"/>
          </a:p>
        </p:txBody>
      </p:sp>
    </p:spTree>
    <p:extLst>
      <p:ext uri="{BB962C8B-B14F-4D97-AF65-F5344CB8AC3E}">
        <p14:creationId xmlns:p14="http://schemas.microsoft.com/office/powerpoint/2010/main" val="866928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616277" y="2061838"/>
            <a:ext cx="6959446" cy="1662475"/>
          </a:xfrm>
        </p:spPr>
        <p:txBody>
          <a:bodyPr vert="horz" lIns="228600" tIns="228600" rIns="228600" bIns="0" rtlCol="0" anchor="b">
            <a:normAutofit/>
          </a:bodyPr>
          <a:lstStyle/>
          <a:p>
            <a:pPr>
              <a:lnSpc>
                <a:spcPct val="80000"/>
              </a:lnSpc>
            </a:pPr>
            <a:r>
              <a:rPr lang="en-US" dirty="0"/>
              <a:t>ECONOMIC LOSS RULE</a:t>
            </a:r>
          </a:p>
        </p:txBody>
      </p:sp>
    </p:spTree>
    <p:extLst>
      <p:ext uri="{BB962C8B-B14F-4D97-AF65-F5344CB8AC3E}">
        <p14:creationId xmlns:p14="http://schemas.microsoft.com/office/powerpoint/2010/main" val="8017210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Damages for contractors continued</a:t>
            </a:r>
          </a:p>
        </p:txBody>
      </p:sp>
      <p:sp>
        <p:nvSpPr>
          <p:cNvPr id="3" name="Content Placeholder 2"/>
          <p:cNvSpPr>
            <a:spLocks noGrp="1"/>
          </p:cNvSpPr>
          <p:nvPr>
            <p:ph idx="1"/>
          </p:nvPr>
        </p:nvSpPr>
        <p:spPr/>
        <p:txBody>
          <a:bodyPr>
            <a:normAutofit/>
          </a:bodyPr>
          <a:lstStyle/>
          <a:p>
            <a:r>
              <a:rPr lang="en-US" sz="2000" dirty="0"/>
              <a:t>B. Alternate Methods of Proving Damages</a:t>
            </a:r>
          </a:p>
          <a:p>
            <a:r>
              <a:rPr lang="en-US" sz="2000" dirty="0"/>
              <a:t>1. Total cost method—highly troubling to courts because this method assumes that the project would have been completed for the costs estimated in C's bid but for O's default or other circumstances for which O is responsible. Problems with this method include:</a:t>
            </a:r>
          </a:p>
          <a:p>
            <a:pPr lvl="1"/>
            <a:r>
              <a:rPr lang="en-US" sz="1800" dirty="0"/>
              <a:t>Was C’s estimate valid?</a:t>
            </a:r>
          </a:p>
          <a:p>
            <a:pPr lvl="1"/>
            <a:r>
              <a:rPr lang="en-US" sz="1800" dirty="0"/>
              <a:t>Were C’s extra costs reasonable?</a:t>
            </a:r>
          </a:p>
          <a:p>
            <a:pPr lvl="1"/>
            <a:r>
              <a:rPr lang="en-US" sz="1800" dirty="0"/>
              <a:t>Was C at least partly at fault?</a:t>
            </a:r>
          </a:p>
        </p:txBody>
      </p:sp>
      <p:sp>
        <p:nvSpPr>
          <p:cNvPr id="4" name="Slide Number Placeholder 3"/>
          <p:cNvSpPr>
            <a:spLocks noGrp="1"/>
          </p:cNvSpPr>
          <p:nvPr>
            <p:ph type="sldNum" sz="quarter" idx="12"/>
          </p:nvPr>
        </p:nvSpPr>
        <p:spPr/>
        <p:txBody>
          <a:bodyPr/>
          <a:lstStyle/>
          <a:p>
            <a:fld id="{987D65A9-AF88-4E19-AB97-6229F1380A80}" type="slidenum">
              <a:rPr lang="en-US" smtClean="0"/>
              <a:t>20</a:t>
            </a:fld>
            <a:endParaRPr lang="en-US"/>
          </a:p>
        </p:txBody>
      </p:sp>
    </p:spTree>
    <p:extLst>
      <p:ext uri="{BB962C8B-B14F-4D97-AF65-F5344CB8AC3E}">
        <p14:creationId xmlns:p14="http://schemas.microsoft.com/office/powerpoint/2010/main" val="9862606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Damages for contractors continued</a:t>
            </a:r>
          </a:p>
        </p:txBody>
      </p:sp>
      <p:sp>
        <p:nvSpPr>
          <p:cNvPr id="3" name="Content Placeholder 2"/>
          <p:cNvSpPr>
            <a:spLocks noGrp="1"/>
          </p:cNvSpPr>
          <p:nvPr>
            <p:ph idx="1"/>
          </p:nvPr>
        </p:nvSpPr>
        <p:spPr/>
        <p:txBody>
          <a:bodyPr>
            <a:normAutofit/>
          </a:bodyPr>
          <a:lstStyle/>
          <a:p>
            <a:r>
              <a:rPr lang="en-US" sz="2000" dirty="0"/>
              <a:t>2. Modified Total Cost Method:</a:t>
            </a:r>
          </a:p>
          <a:p>
            <a:r>
              <a:rPr lang="en-US" sz="2000" dirty="0"/>
              <a:t>Less objectionable because it recognizes that C must make adjustments to account for shortcomings of the original bid and factors for which C must bear the risk.  </a:t>
            </a:r>
          </a:p>
          <a:p>
            <a:r>
              <a:rPr lang="en-US" sz="2000" dirty="0"/>
              <a:t>The method still involves much guesswork, for example:</a:t>
            </a:r>
          </a:p>
          <a:p>
            <a:pPr lvl="1"/>
            <a:r>
              <a:rPr lang="en-US" sz="1800" dirty="0"/>
              <a:t>Correcting C's bid to make it reasonable; </a:t>
            </a:r>
          </a:p>
          <a:p>
            <a:pPr lvl="1"/>
            <a:r>
              <a:rPr lang="en-US" sz="1800" dirty="0"/>
              <a:t>Adjusting for C's inefficiencies and for any additional costs attributable to C's fault.</a:t>
            </a:r>
            <a:endParaRPr lang="en-US" sz="2000" dirty="0"/>
          </a:p>
          <a:p>
            <a:endParaRPr lang="en-US" dirty="0"/>
          </a:p>
        </p:txBody>
      </p:sp>
      <p:sp>
        <p:nvSpPr>
          <p:cNvPr id="4" name="Slide Number Placeholder 3"/>
          <p:cNvSpPr>
            <a:spLocks noGrp="1"/>
          </p:cNvSpPr>
          <p:nvPr>
            <p:ph type="sldNum" sz="quarter" idx="12"/>
          </p:nvPr>
        </p:nvSpPr>
        <p:spPr/>
        <p:txBody>
          <a:bodyPr/>
          <a:lstStyle/>
          <a:p>
            <a:fld id="{987D65A9-AF88-4E19-AB97-6229F1380A80}" type="slidenum">
              <a:rPr lang="en-US" smtClean="0"/>
              <a:t>21</a:t>
            </a:fld>
            <a:endParaRPr lang="en-US"/>
          </a:p>
        </p:txBody>
      </p:sp>
    </p:spTree>
    <p:extLst>
      <p:ext uri="{BB962C8B-B14F-4D97-AF65-F5344CB8AC3E}">
        <p14:creationId xmlns:p14="http://schemas.microsoft.com/office/powerpoint/2010/main" val="40836226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Damages for contractors continued</a:t>
            </a:r>
          </a:p>
        </p:txBody>
      </p:sp>
      <p:sp>
        <p:nvSpPr>
          <p:cNvPr id="3" name="Content Placeholder 2"/>
          <p:cNvSpPr>
            <a:spLocks noGrp="1"/>
          </p:cNvSpPr>
          <p:nvPr>
            <p:ph idx="1"/>
          </p:nvPr>
        </p:nvSpPr>
        <p:spPr/>
        <p:txBody>
          <a:bodyPr>
            <a:normAutofit/>
          </a:bodyPr>
          <a:lstStyle/>
          <a:p>
            <a:r>
              <a:rPr lang="en-US" sz="2000" dirty="0"/>
              <a:t>3. Jury-verdict method:</a:t>
            </a:r>
          </a:p>
          <a:p>
            <a:pPr lvl="1"/>
            <a:r>
              <a:rPr lang="en-US" sz="1800" dirty="0"/>
              <a:t>More or less punts the damage calculation to the finder of fact and simply requires "sufficient" evidence to support the result as an estimate;</a:t>
            </a:r>
          </a:p>
          <a:p>
            <a:pPr lvl="1"/>
            <a:r>
              <a:rPr lang="en-US" sz="1800" dirty="0"/>
              <a:t>The justification for this method is that if C proves that it incurred extra costs due to an event for which O is responsible under the contract, it would be unfair to deny recovery where it is not feasible to prove with precision the actual damages--it is better to allow the fact finder to estimate the damages based on minimal evidence than to deny C all recovery because of the difficulty of proving actual damages.</a:t>
            </a:r>
          </a:p>
          <a:p>
            <a:endParaRPr lang="en-US" dirty="0"/>
          </a:p>
        </p:txBody>
      </p:sp>
      <p:sp>
        <p:nvSpPr>
          <p:cNvPr id="4" name="Slide Number Placeholder 3"/>
          <p:cNvSpPr>
            <a:spLocks noGrp="1"/>
          </p:cNvSpPr>
          <p:nvPr>
            <p:ph type="sldNum" sz="quarter" idx="12"/>
          </p:nvPr>
        </p:nvSpPr>
        <p:spPr/>
        <p:txBody>
          <a:bodyPr/>
          <a:lstStyle/>
          <a:p>
            <a:fld id="{987D65A9-AF88-4E19-AB97-6229F1380A80}" type="slidenum">
              <a:rPr lang="en-US" smtClean="0"/>
              <a:t>22</a:t>
            </a:fld>
            <a:endParaRPr lang="en-US"/>
          </a:p>
        </p:txBody>
      </p:sp>
    </p:spTree>
    <p:extLst>
      <p:ext uri="{BB962C8B-B14F-4D97-AF65-F5344CB8AC3E}">
        <p14:creationId xmlns:p14="http://schemas.microsoft.com/office/powerpoint/2010/main" val="12273923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Damages continued—mitigation </a:t>
            </a:r>
          </a:p>
        </p:txBody>
      </p:sp>
      <p:sp>
        <p:nvSpPr>
          <p:cNvPr id="3" name="Content Placeholder 2"/>
          <p:cNvSpPr>
            <a:spLocks noGrp="1"/>
          </p:cNvSpPr>
          <p:nvPr>
            <p:ph idx="1"/>
          </p:nvPr>
        </p:nvSpPr>
        <p:spPr>
          <a:xfrm>
            <a:off x="4528869" y="803186"/>
            <a:ext cx="6871452" cy="5468218"/>
          </a:xfrm>
        </p:spPr>
        <p:txBody>
          <a:bodyPr>
            <a:normAutofit fontScale="92500" lnSpcReduction="20000"/>
          </a:bodyPr>
          <a:lstStyle/>
          <a:p>
            <a:r>
              <a:rPr lang="en-US" sz="2000" dirty="0"/>
              <a:t>Mitigation of Damages</a:t>
            </a:r>
          </a:p>
          <a:p>
            <a:r>
              <a:rPr lang="en-US" sz="2000" dirty="0"/>
              <a:t>Aside from the general principle that requires the non-breaching party to attempt to mitigate damages, recall two distinct principles that we have encountered before (and that are not precisely mitigation in the classic sense):</a:t>
            </a:r>
          </a:p>
          <a:p>
            <a:pPr lvl="1"/>
            <a:r>
              <a:rPr lang="en-US" sz="1800" dirty="0"/>
              <a:t>Economic waste as limit on recovery of loss-of-bargain damages</a:t>
            </a:r>
          </a:p>
          <a:p>
            <a:pPr lvl="1"/>
            <a:r>
              <a:rPr lang="en-US" sz="1800" dirty="0"/>
              <a:t>Betterment--which typically limits O's recovery where a breach </a:t>
            </a:r>
            <a:br>
              <a:rPr lang="en-US" sz="1800" dirty="0"/>
            </a:br>
            <a:r>
              <a:rPr lang="en-US" sz="1800" dirty="0"/>
              <a:t>(especially by a design professional) is corrected at least in part by giving O what it should have paid for in the first place.</a:t>
            </a:r>
          </a:p>
          <a:p>
            <a:pPr lvl="2"/>
            <a:r>
              <a:rPr lang="en-US" sz="1600" dirty="0"/>
              <a:t>For example, where defective materials initially furnished at a low price must be removed to be replaced with non-defective materials that are more costly. </a:t>
            </a:r>
          </a:p>
          <a:p>
            <a:pPr lvl="2"/>
            <a:r>
              <a:rPr lang="en-US" sz="1600" dirty="0"/>
              <a:t>The betterment argument may say that O should not have to pay for the removal of the defective materials but should have to pay for the cost of the higher quality materials over the costs of the original materials.</a:t>
            </a:r>
          </a:p>
          <a:p>
            <a:endParaRPr lang="en-US" dirty="0"/>
          </a:p>
        </p:txBody>
      </p:sp>
      <p:sp>
        <p:nvSpPr>
          <p:cNvPr id="4" name="Slide Number Placeholder 3"/>
          <p:cNvSpPr>
            <a:spLocks noGrp="1"/>
          </p:cNvSpPr>
          <p:nvPr>
            <p:ph type="sldNum" sz="quarter" idx="12"/>
          </p:nvPr>
        </p:nvSpPr>
        <p:spPr/>
        <p:txBody>
          <a:bodyPr/>
          <a:lstStyle/>
          <a:p>
            <a:fld id="{987D65A9-AF88-4E19-AB97-6229F1380A80}" type="slidenum">
              <a:rPr lang="en-US" smtClean="0"/>
              <a:t>23</a:t>
            </a:fld>
            <a:endParaRPr lang="en-US"/>
          </a:p>
        </p:txBody>
      </p:sp>
    </p:spTree>
    <p:extLst>
      <p:ext uri="{BB962C8B-B14F-4D97-AF65-F5344CB8AC3E}">
        <p14:creationId xmlns:p14="http://schemas.microsoft.com/office/powerpoint/2010/main" val="15732729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Damages—limiting by contract</a:t>
            </a:r>
          </a:p>
        </p:txBody>
      </p:sp>
      <p:sp>
        <p:nvSpPr>
          <p:cNvPr id="3" name="Content Placeholder 2"/>
          <p:cNvSpPr>
            <a:spLocks noGrp="1"/>
          </p:cNvSpPr>
          <p:nvPr>
            <p:ph idx="1"/>
          </p:nvPr>
        </p:nvSpPr>
        <p:spPr/>
        <p:txBody>
          <a:bodyPr>
            <a:normAutofit/>
          </a:bodyPr>
          <a:lstStyle/>
          <a:p>
            <a:r>
              <a:rPr lang="en-US" sz="2000" dirty="0"/>
              <a:t>Contractual and Other Limitations on Liability</a:t>
            </a:r>
          </a:p>
          <a:p>
            <a:r>
              <a:rPr lang="en-US" sz="2000" dirty="0"/>
              <a:t>As a general matter, courts tend to enforce contractual limits on damages when bargained for between commercial parties, although enforceability may be limited by concepts of reasonableness or conscionability.</a:t>
            </a:r>
          </a:p>
          <a:p>
            <a:r>
              <a:rPr lang="en-US" sz="2000" dirty="0"/>
              <a:t>Indemnification clauses, however, are often subject to judicial and statutory limits on enforceability, especially when one party is being indemnified against its own </a:t>
            </a:r>
            <a:br>
              <a:rPr lang="en-US" sz="2000" dirty="0"/>
            </a:br>
            <a:r>
              <a:rPr lang="en-US" sz="2000" dirty="0"/>
              <a:t>negligence.</a:t>
            </a:r>
          </a:p>
          <a:p>
            <a:endParaRPr lang="en-US" dirty="0"/>
          </a:p>
        </p:txBody>
      </p:sp>
      <p:sp>
        <p:nvSpPr>
          <p:cNvPr id="4" name="Slide Number Placeholder 3"/>
          <p:cNvSpPr>
            <a:spLocks noGrp="1"/>
          </p:cNvSpPr>
          <p:nvPr>
            <p:ph type="sldNum" sz="quarter" idx="12"/>
          </p:nvPr>
        </p:nvSpPr>
        <p:spPr/>
        <p:txBody>
          <a:bodyPr/>
          <a:lstStyle/>
          <a:p>
            <a:fld id="{987D65A9-AF88-4E19-AB97-6229F1380A80}" type="slidenum">
              <a:rPr lang="en-US" smtClean="0"/>
              <a:t>24</a:t>
            </a:fld>
            <a:endParaRPr lang="en-US"/>
          </a:p>
        </p:txBody>
      </p:sp>
    </p:spTree>
    <p:extLst>
      <p:ext uri="{BB962C8B-B14F-4D97-AF65-F5344CB8AC3E}">
        <p14:creationId xmlns:p14="http://schemas.microsoft.com/office/powerpoint/2010/main" val="7643854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Damages— limiting by contract  continued</a:t>
            </a:r>
          </a:p>
        </p:txBody>
      </p:sp>
      <p:sp>
        <p:nvSpPr>
          <p:cNvPr id="3" name="Content Placeholder 2"/>
          <p:cNvSpPr>
            <a:spLocks noGrp="1"/>
          </p:cNvSpPr>
          <p:nvPr>
            <p:ph idx="1"/>
          </p:nvPr>
        </p:nvSpPr>
        <p:spPr/>
        <p:txBody>
          <a:bodyPr/>
          <a:lstStyle/>
          <a:p>
            <a:r>
              <a:rPr lang="en-US" sz="2400" dirty="0"/>
              <a:t>We have already encountered two other kinds of contractual limitations on liability:</a:t>
            </a:r>
          </a:p>
          <a:p>
            <a:endParaRPr lang="en-US" sz="2400" dirty="0"/>
          </a:p>
          <a:p>
            <a:pPr lvl="1"/>
            <a:r>
              <a:rPr lang="en-US" sz="2000" dirty="0"/>
              <a:t>B. Waivers of Consequential/Incidental Damages;</a:t>
            </a:r>
          </a:p>
          <a:p>
            <a:endParaRPr lang="en-US" sz="2400" dirty="0"/>
          </a:p>
          <a:p>
            <a:pPr lvl="1"/>
            <a:r>
              <a:rPr lang="en-US" sz="2000" dirty="0"/>
              <a:t>C. No Damages for Delay.</a:t>
            </a:r>
          </a:p>
          <a:p>
            <a:endParaRPr lang="en-US" dirty="0"/>
          </a:p>
        </p:txBody>
      </p:sp>
      <p:sp>
        <p:nvSpPr>
          <p:cNvPr id="4" name="Slide Number Placeholder 3"/>
          <p:cNvSpPr>
            <a:spLocks noGrp="1"/>
          </p:cNvSpPr>
          <p:nvPr>
            <p:ph type="sldNum" sz="quarter" idx="12"/>
          </p:nvPr>
        </p:nvSpPr>
        <p:spPr/>
        <p:txBody>
          <a:bodyPr/>
          <a:lstStyle/>
          <a:p>
            <a:fld id="{987D65A9-AF88-4E19-AB97-6229F1380A80}" type="slidenum">
              <a:rPr lang="en-US" smtClean="0"/>
              <a:t>25</a:t>
            </a:fld>
            <a:endParaRPr lang="en-US"/>
          </a:p>
        </p:txBody>
      </p:sp>
    </p:spTree>
    <p:extLst>
      <p:ext uri="{BB962C8B-B14F-4D97-AF65-F5344CB8AC3E}">
        <p14:creationId xmlns:p14="http://schemas.microsoft.com/office/powerpoint/2010/main" val="12113538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Economic loss rule</a:t>
            </a:r>
          </a:p>
        </p:txBody>
      </p:sp>
      <p:sp>
        <p:nvSpPr>
          <p:cNvPr id="3" name="Content Placeholder 2"/>
          <p:cNvSpPr>
            <a:spLocks noGrp="1"/>
          </p:cNvSpPr>
          <p:nvPr>
            <p:ph idx="1"/>
          </p:nvPr>
        </p:nvSpPr>
        <p:spPr>
          <a:xfrm>
            <a:off x="4834256" y="640080"/>
            <a:ext cx="6550024" cy="5525034"/>
          </a:xfrm>
        </p:spPr>
        <p:txBody>
          <a:bodyPr>
            <a:normAutofit lnSpcReduction="10000"/>
          </a:bodyPr>
          <a:lstStyle/>
          <a:p>
            <a:r>
              <a:rPr lang="en-US" sz="2000" dirty="0"/>
              <a:t>Basic ELR: No recovery for </a:t>
            </a:r>
            <a:r>
              <a:rPr lang="en-US" sz="2000" b="1" dirty="0">
                <a:solidFill>
                  <a:srgbClr val="FF0000"/>
                </a:solidFill>
              </a:rPr>
              <a:t>pure economic loss</a:t>
            </a:r>
            <a:r>
              <a:rPr lang="en-US" sz="2000" dirty="0"/>
              <a:t> in a negligence (or products liability) action.</a:t>
            </a:r>
          </a:p>
          <a:p>
            <a:r>
              <a:rPr lang="en-US" sz="2000" dirty="0"/>
              <a:t>Courts developed ELR in products liability cases to limit an extraordinary judicial expansion of tort theory.</a:t>
            </a:r>
          </a:p>
          <a:p>
            <a:r>
              <a:rPr lang="en-US" sz="2000" dirty="0"/>
              <a:t>ELR arguably marks a border between tort and contract: remedies available for pure economic loss are normally left to the parties’ bargain.</a:t>
            </a:r>
          </a:p>
          <a:p>
            <a:r>
              <a:rPr lang="en-US" sz="2000" dirty="0"/>
              <a:t>There are, of course, economic torts—e.g., fraud, breach of fiduciary duty, libel, slander, intentional interference with contract.</a:t>
            </a:r>
          </a:p>
          <a:p>
            <a:r>
              <a:rPr lang="en-US" sz="2000" dirty="0"/>
              <a:t>ELR comes up often in construction industry because so many participants’ economic interests are interdependent but not addressed by contract.</a:t>
            </a:r>
          </a:p>
          <a:p>
            <a:pPr lvl="1"/>
            <a:endParaRPr lang="en-US" dirty="0"/>
          </a:p>
        </p:txBody>
      </p:sp>
      <p:sp>
        <p:nvSpPr>
          <p:cNvPr id="4" name="Slide Number Placeholder 3"/>
          <p:cNvSpPr>
            <a:spLocks noGrp="1"/>
          </p:cNvSpPr>
          <p:nvPr>
            <p:ph type="sldNum" sz="quarter" idx="12"/>
          </p:nvPr>
        </p:nvSpPr>
        <p:spPr/>
        <p:txBody>
          <a:bodyPr/>
          <a:lstStyle/>
          <a:p>
            <a:fld id="{987D65A9-AF88-4E19-AB97-6229F1380A80}" type="slidenum">
              <a:rPr lang="en-US" smtClean="0"/>
              <a:t>3</a:t>
            </a:fld>
            <a:endParaRPr lang="en-US"/>
          </a:p>
        </p:txBody>
      </p:sp>
    </p:spTree>
    <p:extLst>
      <p:ext uri="{BB962C8B-B14F-4D97-AF65-F5344CB8AC3E}">
        <p14:creationId xmlns:p14="http://schemas.microsoft.com/office/powerpoint/2010/main" val="12802574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ELR continued</a:t>
            </a:r>
          </a:p>
        </p:txBody>
      </p:sp>
      <p:sp>
        <p:nvSpPr>
          <p:cNvPr id="3" name="Content Placeholder 2"/>
          <p:cNvSpPr>
            <a:spLocks noGrp="1"/>
          </p:cNvSpPr>
          <p:nvPr>
            <p:ph idx="1"/>
          </p:nvPr>
        </p:nvSpPr>
        <p:spPr/>
        <p:txBody>
          <a:bodyPr>
            <a:noAutofit/>
          </a:bodyPr>
          <a:lstStyle/>
          <a:p>
            <a:r>
              <a:rPr lang="en-US" sz="2000" dirty="0"/>
              <a:t>If plaintiff and defendant are in a contractual relationship:</a:t>
            </a:r>
          </a:p>
          <a:p>
            <a:pPr lvl="1"/>
            <a:r>
              <a:rPr lang="en-US" sz="1800" dirty="0"/>
              <a:t>ELR generally says that rights and obligations should be determined by the contract terms (warranties, indemnities, exculpatory clauses, etc.).</a:t>
            </a:r>
          </a:p>
          <a:p>
            <a:pPr lvl="1"/>
            <a:r>
              <a:rPr lang="en-US" sz="1800" dirty="0"/>
              <a:t>Complication: some courts sometimes conclude that a contractual obligation creates a special relationship that justifies imposing a tort duty of care (e.g., malpractice)—the extent of the tort duty may turn on nature and scope of contract obligations.</a:t>
            </a:r>
          </a:p>
          <a:p>
            <a:pPr lvl="1"/>
            <a:r>
              <a:rPr lang="en-US" sz="1800" dirty="0"/>
              <a:t>When does a construction industry contract create such a special relationship that a court is justified in imposing a duty on one party to protect the economic interests of the other? The cases are inconsistent (e.g., is there a tort of negligent construction or negligent services?).</a:t>
            </a:r>
          </a:p>
        </p:txBody>
      </p:sp>
      <p:sp>
        <p:nvSpPr>
          <p:cNvPr id="4" name="Slide Number Placeholder 3"/>
          <p:cNvSpPr>
            <a:spLocks noGrp="1"/>
          </p:cNvSpPr>
          <p:nvPr>
            <p:ph type="sldNum" sz="quarter" idx="12"/>
          </p:nvPr>
        </p:nvSpPr>
        <p:spPr/>
        <p:txBody>
          <a:bodyPr/>
          <a:lstStyle/>
          <a:p>
            <a:fld id="{987D65A9-AF88-4E19-AB97-6229F1380A80}" type="slidenum">
              <a:rPr lang="en-US" smtClean="0"/>
              <a:t>4</a:t>
            </a:fld>
            <a:endParaRPr lang="en-US"/>
          </a:p>
        </p:txBody>
      </p:sp>
    </p:spTree>
    <p:extLst>
      <p:ext uri="{BB962C8B-B14F-4D97-AF65-F5344CB8AC3E}">
        <p14:creationId xmlns:p14="http://schemas.microsoft.com/office/powerpoint/2010/main" val="24475746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ELR continued</a:t>
            </a:r>
          </a:p>
        </p:txBody>
      </p:sp>
      <p:sp>
        <p:nvSpPr>
          <p:cNvPr id="3" name="Content Placeholder 2"/>
          <p:cNvSpPr>
            <a:spLocks noGrp="1"/>
          </p:cNvSpPr>
          <p:nvPr>
            <p:ph idx="1"/>
          </p:nvPr>
        </p:nvSpPr>
        <p:spPr>
          <a:xfrm>
            <a:off x="5021496" y="640080"/>
            <a:ext cx="6281873" cy="5248622"/>
          </a:xfrm>
        </p:spPr>
        <p:txBody>
          <a:bodyPr>
            <a:normAutofit/>
          </a:bodyPr>
          <a:lstStyle/>
          <a:p>
            <a:r>
              <a:rPr lang="en-US" sz="2000" dirty="0"/>
              <a:t>If plaintiff and defendant are not in a contractual relationship:</a:t>
            </a:r>
          </a:p>
          <a:p>
            <a:pPr lvl="1"/>
            <a:r>
              <a:rPr lang="en-US" sz="2000" dirty="0"/>
              <a:t>A key difference: plaintiff arguably had no opportunity to bargain for protection against risk that the other project participant might cause economic harm.</a:t>
            </a:r>
          </a:p>
          <a:p>
            <a:pPr lvl="2"/>
            <a:r>
              <a:rPr lang="en-US" sz="1800" dirty="0"/>
              <a:t>Always true in construction industry context?</a:t>
            </a:r>
          </a:p>
          <a:p>
            <a:pPr lvl="2"/>
            <a:r>
              <a:rPr lang="en-US" sz="1800" dirty="0"/>
              <a:t>Even when true, is it always relevant in construction industry context?.</a:t>
            </a:r>
          </a:p>
          <a:p>
            <a:pPr lvl="1"/>
            <a:r>
              <a:rPr lang="en-US" sz="2000" dirty="0"/>
              <a:t>These cases account for much of the confusion and inconsistency in application of ELR.</a:t>
            </a:r>
          </a:p>
        </p:txBody>
      </p:sp>
      <p:sp>
        <p:nvSpPr>
          <p:cNvPr id="4" name="Slide Number Placeholder 3"/>
          <p:cNvSpPr>
            <a:spLocks noGrp="1"/>
          </p:cNvSpPr>
          <p:nvPr>
            <p:ph type="sldNum" sz="quarter" idx="12"/>
          </p:nvPr>
        </p:nvSpPr>
        <p:spPr/>
        <p:txBody>
          <a:bodyPr/>
          <a:lstStyle/>
          <a:p>
            <a:fld id="{987D65A9-AF88-4E19-AB97-6229F1380A80}" type="slidenum">
              <a:rPr lang="en-US" smtClean="0"/>
              <a:t>5</a:t>
            </a:fld>
            <a:endParaRPr lang="en-US"/>
          </a:p>
        </p:txBody>
      </p:sp>
    </p:spTree>
    <p:extLst>
      <p:ext uri="{BB962C8B-B14F-4D97-AF65-F5344CB8AC3E}">
        <p14:creationId xmlns:p14="http://schemas.microsoft.com/office/powerpoint/2010/main" val="37529231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ELR continued</a:t>
            </a:r>
          </a:p>
        </p:txBody>
      </p:sp>
      <p:sp>
        <p:nvSpPr>
          <p:cNvPr id="3" name="Content Placeholder 2"/>
          <p:cNvSpPr>
            <a:spLocks noGrp="1"/>
          </p:cNvSpPr>
          <p:nvPr>
            <p:ph idx="1"/>
          </p:nvPr>
        </p:nvSpPr>
        <p:spPr>
          <a:xfrm>
            <a:off x="4711235" y="841194"/>
            <a:ext cx="6673045" cy="5508344"/>
          </a:xfrm>
        </p:spPr>
        <p:txBody>
          <a:bodyPr>
            <a:normAutofit lnSpcReduction="10000"/>
          </a:bodyPr>
          <a:lstStyle/>
          <a:p>
            <a:r>
              <a:rPr lang="en-US" sz="2000" dirty="0"/>
              <a:t>Basic exceptions to ELR in construction context:</a:t>
            </a:r>
          </a:p>
          <a:p>
            <a:pPr lvl="1"/>
            <a:r>
              <a:rPr lang="en-US" sz="1800" dirty="0"/>
              <a:t>If plaintiff suffered personal injury or property damage to property other than the construction work, ELR does not apply.</a:t>
            </a:r>
          </a:p>
          <a:p>
            <a:pPr lvl="1"/>
            <a:r>
              <a:rPr lang="en-US" sz="1800" dirty="0"/>
              <a:t>Courts differ on “other property” exception where claim involves a component that is arguably incorporated into the project.</a:t>
            </a:r>
          </a:p>
          <a:p>
            <a:pPr lvl="1"/>
            <a:r>
              <a:rPr lang="en-US" sz="1800" dirty="0"/>
              <a:t>Courts also differ on whether a defect that threatens personal injury or property damage should be treated as one involving personal injury or damage to other property.</a:t>
            </a:r>
          </a:p>
          <a:p>
            <a:pPr lvl="1"/>
            <a:r>
              <a:rPr lang="en-US" sz="1800" dirty="0"/>
              <a:t>Many courts do not apply ELR to a negligent misrepresentation claim (adopting Restatement rule).</a:t>
            </a:r>
          </a:p>
          <a:p>
            <a:pPr lvl="1"/>
            <a:r>
              <a:rPr lang="en-US" sz="1800" dirty="0"/>
              <a:t>Underlying policy issue often pits “special relationship” analysis against contractual relationship analysis.</a:t>
            </a:r>
          </a:p>
          <a:p>
            <a:endParaRPr lang="en-US" dirty="0"/>
          </a:p>
        </p:txBody>
      </p:sp>
      <p:sp>
        <p:nvSpPr>
          <p:cNvPr id="4" name="Slide Number Placeholder 3"/>
          <p:cNvSpPr>
            <a:spLocks noGrp="1"/>
          </p:cNvSpPr>
          <p:nvPr>
            <p:ph type="sldNum" sz="quarter" idx="12"/>
          </p:nvPr>
        </p:nvSpPr>
        <p:spPr/>
        <p:txBody>
          <a:bodyPr/>
          <a:lstStyle/>
          <a:p>
            <a:fld id="{987D65A9-AF88-4E19-AB97-6229F1380A80}" type="slidenum">
              <a:rPr lang="en-US" smtClean="0"/>
              <a:t>6</a:t>
            </a:fld>
            <a:endParaRPr lang="en-US"/>
          </a:p>
        </p:txBody>
      </p:sp>
    </p:spTree>
    <p:extLst>
      <p:ext uri="{BB962C8B-B14F-4D97-AF65-F5344CB8AC3E}">
        <p14:creationId xmlns:p14="http://schemas.microsoft.com/office/powerpoint/2010/main" val="26364314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616277" y="2061838"/>
            <a:ext cx="6959446" cy="1662475"/>
          </a:xfrm>
        </p:spPr>
        <p:txBody>
          <a:bodyPr vert="horz" lIns="228600" tIns="228600" rIns="228600" bIns="0" rtlCol="0" anchor="b">
            <a:normAutofit/>
          </a:bodyPr>
          <a:lstStyle/>
          <a:p>
            <a:pPr>
              <a:lnSpc>
                <a:spcPct val="80000"/>
              </a:lnSpc>
            </a:pPr>
            <a:r>
              <a:rPr lang="en-US" dirty="0"/>
              <a:t>DAMAGES</a:t>
            </a:r>
          </a:p>
        </p:txBody>
      </p:sp>
    </p:spTree>
    <p:extLst>
      <p:ext uri="{BB962C8B-B14F-4D97-AF65-F5344CB8AC3E}">
        <p14:creationId xmlns:p14="http://schemas.microsoft.com/office/powerpoint/2010/main" val="1006219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Damages</a:t>
            </a:r>
            <a:endParaRPr lang="en-US" sz="2200" dirty="0"/>
          </a:p>
        </p:txBody>
      </p:sp>
      <p:sp>
        <p:nvSpPr>
          <p:cNvPr id="3" name="Content Placeholder 2"/>
          <p:cNvSpPr>
            <a:spLocks noGrp="1"/>
          </p:cNvSpPr>
          <p:nvPr>
            <p:ph idx="1"/>
          </p:nvPr>
        </p:nvSpPr>
        <p:spPr/>
        <p:txBody>
          <a:bodyPr>
            <a:normAutofit/>
          </a:bodyPr>
          <a:lstStyle/>
          <a:p>
            <a:endParaRPr lang="en-US" dirty="0"/>
          </a:p>
          <a:p>
            <a:r>
              <a:rPr lang="en-US" sz="2000" dirty="0"/>
              <a:t>Breach of Contract and Related claims</a:t>
            </a:r>
          </a:p>
          <a:p>
            <a:endParaRPr lang="en-US" sz="2000" dirty="0"/>
          </a:p>
          <a:p>
            <a:pPr lvl="1"/>
            <a:r>
              <a:rPr lang="en-US" sz="1800" dirty="0"/>
              <a:t>Expectation damages are the rule, but there are considerable complexities for lawyers prosecuting and defending claims.</a:t>
            </a:r>
          </a:p>
          <a:p>
            <a:endParaRPr lang="en-US" dirty="0"/>
          </a:p>
        </p:txBody>
      </p:sp>
      <p:sp>
        <p:nvSpPr>
          <p:cNvPr id="4" name="Slide Number Placeholder 3"/>
          <p:cNvSpPr>
            <a:spLocks noGrp="1"/>
          </p:cNvSpPr>
          <p:nvPr>
            <p:ph type="sldNum" sz="quarter" idx="12"/>
          </p:nvPr>
        </p:nvSpPr>
        <p:spPr/>
        <p:txBody>
          <a:bodyPr/>
          <a:lstStyle/>
          <a:p>
            <a:fld id="{987D65A9-AF88-4E19-AB97-6229F1380A80}" type="slidenum">
              <a:rPr lang="en-US" smtClean="0"/>
              <a:t>8</a:t>
            </a:fld>
            <a:endParaRPr lang="en-US"/>
          </a:p>
        </p:txBody>
      </p:sp>
    </p:spTree>
    <p:extLst>
      <p:ext uri="{BB962C8B-B14F-4D97-AF65-F5344CB8AC3E}">
        <p14:creationId xmlns:p14="http://schemas.microsoft.com/office/powerpoint/2010/main" val="4872477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Damages for owners</a:t>
            </a:r>
          </a:p>
        </p:txBody>
      </p:sp>
      <p:sp>
        <p:nvSpPr>
          <p:cNvPr id="3" name="Content Placeholder 2"/>
          <p:cNvSpPr>
            <a:spLocks noGrp="1"/>
          </p:cNvSpPr>
          <p:nvPr>
            <p:ph idx="1"/>
          </p:nvPr>
        </p:nvSpPr>
        <p:spPr/>
        <p:txBody>
          <a:bodyPr>
            <a:noAutofit/>
          </a:bodyPr>
          <a:lstStyle/>
          <a:p>
            <a:r>
              <a:rPr lang="en-US" sz="2000" dirty="0"/>
              <a:t>Owner’s expectation Interest—O's key concerns: price; schedule; and quality.</a:t>
            </a:r>
          </a:p>
          <a:p>
            <a:r>
              <a:rPr lang="en-US" sz="2000" dirty="0"/>
              <a:t>Sometimes the damage calculation is relatively simple, as when O corrects defective work; even then, C normally has the right to try to fix the problem rather than pay damages.</a:t>
            </a:r>
          </a:p>
          <a:p>
            <a:r>
              <a:rPr lang="en-US" sz="2000" dirty="0"/>
              <a:t>For damages that are less direct:</a:t>
            </a:r>
          </a:p>
          <a:p>
            <a:pPr lvl="1"/>
            <a:r>
              <a:rPr lang="en-US" sz="1800" dirty="0"/>
              <a:t>Many contracts include consequential damage waivers.</a:t>
            </a:r>
          </a:p>
          <a:p>
            <a:pPr lvl="1"/>
            <a:r>
              <a:rPr lang="en-US" sz="1800" dirty="0"/>
              <a:t>Additionally, some courts view many of O's damages to be too speculative .</a:t>
            </a:r>
          </a:p>
          <a:p>
            <a:r>
              <a:rPr lang="en-US" sz="2000" dirty="0"/>
              <a:t>Another common defense for C is economic waste—courts will generally deny defect damages that exceed the difference between FMV of the project as promised and FMV of the project as delivered.</a:t>
            </a:r>
          </a:p>
        </p:txBody>
      </p:sp>
      <p:sp>
        <p:nvSpPr>
          <p:cNvPr id="4" name="Slide Number Placeholder 3"/>
          <p:cNvSpPr>
            <a:spLocks noGrp="1"/>
          </p:cNvSpPr>
          <p:nvPr>
            <p:ph type="sldNum" sz="quarter" idx="12"/>
          </p:nvPr>
        </p:nvSpPr>
        <p:spPr/>
        <p:txBody>
          <a:bodyPr/>
          <a:lstStyle/>
          <a:p>
            <a:fld id="{987D65A9-AF88-4E19-AB97-6229F1380A80}" type="slidenum">
              <a:rPr lang="en-US" smtClean="0"/>
              <a:t>9</a:t>
            </a:fld>
            <a:endParaRPr lang="en-US"/>
          </a:p>
        </p:txBody>
      </p:sp>
    </p:spTree>
    <p:extLst>
      <p:ext uri="{BB962C8B-B14F-4D97-AF65-F5344CB8AC3E}">
        <p14:creationId xmlns:p14="http://schemas.microsoft.com/office/powerpoint/2010/main" val="14434700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Atlas">
  <a:themeElements>
    <a:clrScheme name="Atlas">
      <a:dk1>
        <a:sysClr val="windowText" lastClr="000000"/>
      </a:dk1>
      <a:lt1>
        <a:sysClr val="window" lastClr="FFFFFF"/>
      </a:lt1>
      <a:dk2>
        <a:srgbClr val="454545"/>
      </a:dk2>
      <a:lt2>
        <a:srgbClr val="E0E0E0"/>
      </a:lt2>
      <a:accent1>
        <a:srgbClr val="10B6F4"/>
      </a:accent1>
      <a:accent2>
        <a:srgbClr val="3C78C3"/>
      </a:accent2>
      <a:accent3>
        <a:srgbClr val="9F52D0"/>
      </a:accent3>
      <a:accent4>
        <a:srgbClr val="D64198"/>
      </a:accent4>
      <a:accent5>
        <a:srgbClr val="DA2228"/>
      </a:accent5>
      <a:accent6>
        <a:srgbClr val="F18318"/>
      </a:accent6>
      <a:hlink>
        <a:srgbClr val="38DDEC"/>
      </a:hlink>
      <a:folHlink>
        <a:srgbClr val="A8DEE8"/>
      </a:folHlink>
    </a:clrScheme>
    <a:fontScheme name="Atla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C0CB9708-C445-4049-9D7F-4C8684E69AF3}"/>
    </a:ext>
  </a:extLst>
</a:theme>
</file>

<file path=docMetadata/LabelInfo.xml><?xml version="1.0" encoding="utf-8"?>
<clbl:labelList xmlns:clbl="http://schemas.microsoft.com/office/2020/mipLabelMetadata">
  <clbl:label id="{79c742c4-e61c-4fa5-be89-a3cb566a80d1}" enabled="0" method="" siteId="{79c742c4-e61c-4fa5-be89-a3cb566a80d1}" removed="1"/>
</clbl:labelList>
</file>

<file path=docProps/app.xml><?xml version="1.0" encoding="utf-8"?>
<Properties xmlns="http://schemas.openxmlformats.org/officeDocument/2006/extended-properties" xmlns:vt="http://schemas.openxmlformats.org/officeDocument/2006/docPropsVTypes">
  <Template>Atlas</Template>
  <TotalTime>1450</TotalTime>
  <Words>2077</Words>
  <Application>Microsoft Macintosh PowerPoint</Application>
  <PresentationFormat>Widescreen</PresentationFormat>
  <Paragraphs>148</Paragraphs>
  <Slides>25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25</vt:i4>
      </vt:variant>
    </vt:vector>
  </HeadingPairs>
  <TitlesOfParts>
    <vt:vector size="29" baseType="lpstr">
      <vt:lpstr>Calibri Light</vt:lpstr>
      <vt:lpstr>Rockwell</vt:lpstr>
      <vt:lpstr>Wingdings</vt:lpstr>
      <vt:lpstr>Atlas</vt:lpstr>
      <vt:lpstr>Economic Loss Rule and Damages</vt:lpstr>
      <vt:lpstr>ECONOMIC LOSS RULE</vt:lpstr>
      <vt:lpstr>Economic loss rule</vt:lpstr>
      <vt:lpstr>ELR continued</vt:lpstr>
      <vt:lpstr>ELR continued</vt:lpstr>
      <vt:lpstr>ELR continued</vt:lpstr>
      <vt:lpstr>DAMAGES</vt:lpstr>
      <vt:lpstr>Damages</vt:lpstr>
      <vt:lpstr>Damages for owners</vt:lpstr>
      <vt:lpstr>Damages for owners continued</vt:lpstr>
      <vt:lpstr>Damages for designers</vt:lpstr>
      <vt:lpstr>Damages for contractors</vt:lpstr>
      <vt:lpstr>Damages for contractors continued</vt:lpstr>
      <vt:lpstr>Damages for contractors continued</vt:lpstr>
      <vt:lpstr>Damages for contractors continued</vt:lpstr>
      <vt:lpstr>Damages for contractors continued</vt:lpstr>
      <vt:lpstr>Damages for contractors continued</vt:lpstr>
      <vt:lpstr>Damages for contractors continued</vt:lpstr>
      <vt:lpstr>Damages for contractors continued</vt:lpstr>
      <vt:lpstr>Damages for contractors continued</vt:lpstr>
      <vt:lpstr>Damages for contractors continued</vt:lpstr>
      <vt:lpstr>Damages for contractors continued</vt:lpstr>
      <vt:lpstr>Damages continued—mitigation </vt:lpstr>
      <vt:lpstr>Damages—limiting by contract</vt:lpstr>
      <vt:lpstr>Damages— limiting by contract  continued</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Economic Loss Rule; Damages</dc:title>
  <dc:creator>Carl J. Circo</dc:creator>
  <cp:lastModifiedBy>Bailey Lovett</cp:lastModifiedBy>
  <cp:revision>25</cp:revision>
  <dcterms:created xsi:type="dcterms:W3CDTF">2015-11-22T17:47:40Z</dcterms:created>
  <dcterms:modified xsi:type="dcterms:W3CDTF">2024-07-10T15:39:39Z</dcterms:modified>
</cp:coreProperties>
</file>