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787" r:id="rId4"/>
  </p:sldMasterIdLst>
  <p:notesMasterIdLst>
    <p:notesMasterId r:id="rId28"/>
  </p:notesMasterIdLst>
  <p:sldIdLst>
    <p:sldId id="257" r:id="rId5"/>
    <p:sldId id="326" r:id="rId6"/>
    <p:sldId id="327" r:id="rId7"/>
    <p:sldId id="328" r:id="rId8"/>
    <p:sldId id="348" r:id="rId9"/>
    <p:sldId id="351" r:id="rId10"/>
    <p:sldId id="354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320" r:id="rId23"/>
    <p:sldId id="324" r:id="rId24"/>
    <p:sldId id="321" r:id="rId25"/>
    <p:sldId id="322" r:id="rId26"/>
    <p:sldId id="323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9A354D-1CFA-624F-A613-E5F4E746343C}" v="48" dt="2024-06-29T15:11:51.7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2" autoAdjust="0"/>
    <p:restoredTop sz="94619" autoAdjust="0"/>
  </p:normalViewPr>
  <p:slideViewPr>
    <p:cSldViewPr snapToGrid="0">
      <p:cViewPr varScale="1">
        <p:scale>
          <a:sx n="105" d="100"/>
          <a:sy n="105" d="100"/>
        </p:scale>
        <p:origin x="216" y="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D887C0-74D4-4D45-BD78-EEEA96571628}" type="datetimeFigureOut">
              <a:rPr lang="en-US" smtClean="0"/>
              <a:t>7/10/24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7A5124-602F-4F67-863C-0472299C1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385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963B523B-6485-479E-A3B2-70B675D67B12}" type="datetime1">
              <a:rPr lang="en-US" smtClean="0"/>
              <a:t>7/10/24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562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93C96-4DFE-4EBF-A3B1-BFD500B1483F}" type="datetime1">
              <a:rPr lang="en-US" smtClean="0"/>
              <a:t>7/10/24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349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4261D27-83FD-43CF-B5FA-D857E2E7345E}" type="datetime1">
              <a:rPr lang="en-US" smtClean="0"/>
              <a:t>7/10/24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428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504C4-F234-47FB-8317-B4B277058B02}" type="datetime1">
              <a:rPr lang="en-US" smtClean="0"/>
              <a:t>7/10/24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590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77285E9-643D-4F3D-8AF7-99F142588032}" type="datetime1">
              <a:rPr lang="en-US" smtClean="0"/>
              <a:t>7/10/24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90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1200C27-A058-4544-8D8F-087ABA69DC9B}" type="datetime1">
              <a:rPr lang="en-US" smtClean="0"/>
              <a:t>7/10/24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122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129548A-8EC5-4B40-8451-BB785A4C8988}" type="datetime1">
              <a:rPr lang="en-US" smtClean="0"/>
              <a:t>7/10/24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083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2BDC3-4E34-4014-BC24-FB59FB421F41}" type="datetime1">
              <a:rPr lang="en-US" smtClean="0"/>
              <a:t>7/10/24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880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D722E39-0CBA-452A-9266-AC1316025069}" type="datetime1">
              <a:rPr lang="en-US" smtClean="0"/>
              <a:t>7/10/24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181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3C69A-0740-4DC7-9F38-8E8F8B6941DB}" type="datetime1">
              <a:rPr lang="en-US" smtClean="0"/>
              <a:t>7/10/24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297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E75B039-68AC-4539-A5A9-A498A5E7FCF3}" type="datetime1">
              <a:rPr lang="en-US" smtClean="0"/>
              <a:t>7/10/24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117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87C54-78E7-41A1-854C-809E1C77CCDB}" type="datetime1">
              <a:rPr lang="en-US" smtClean="0"/>
              <a:t>7/10/24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810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</p:sldLayoutIdLst>
  <p:hf hdr="0" ftr="0" dt="0"/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89965" y="1680271"/>
            <a:ext cx="8679915" cy="1748729"/>
          </a:xfrm>
        </p:spPr>
        <p:txBody>
          <a:bodyPr>
            <a:normAutofit/>
          </a:bodyPr>
          <a:lstStyle/>
          <a:p>
            <a:r>
              <a:rPr lang="en-US" sz="4000" dirty="0"/>
              <a:t>Default, Statutes of limitation, Statutes of Repose, Termination, and Damages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5400" y="4174447"/>
            <a:ext cx="10993546" cy="1091852"/>
          </a:xfrm>
        </p:spPr>
        <p:txBody>
          <a:bodyPr>
            <a:normAutofit/>
          </a:bodyPr>
          <a:lstStyle/>
          <a:p>
            <a:r>
              <a:rPr lang="en-US" dirty="0"/>
              <a:t>Construction Law Practice</a:t>
            </a:r>
          </a:p>
          <a:p>
            <a:r>
              <a:rPr lang="en-US" dirty="0"/>
              <a:t>Prof. Carl </a:t>
            </a:r>
            <a:r>
              <a:rPr lang="en-US" dirty="0" err="1"/>
              <a:t>Circo</a:t>
            </a:r>
            <a:r>
              <a:rPr lang="en-US" dirty="0"/>
              <a:t>, Ben J. </a:t>
            </a:r>
            <a:r>
              <a:rPr lang="en-US" dirty="0" err="1"/>
              <a:t>Altheimer</a:t>
            </a:r>
            <a:r>
              <a:rPr lang="en-US" dirty="0"/>
              <a:t> Professor of Legal Advocacy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2F85B0-09F2-4716-A5E7-AC5345887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Owner’s direct damages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21695" y="381663"/>
            <a:ext cx="7235687" cy="6289482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Costs to complete work or correct defective work.</a:t>
            </a:r>
          </a:p>
          <a:p>
            <a:pPr lvl="1"/>
            <a:r>
              <a:rPr lang="en-US" sz="1800" dirty="0"/>
              <a:t>Cost to complete or repair is preferred, if feasible.</a:t>
            </a:r>
          </a:p>
          <a:p>
            <a:pPr lvl="1"/>
            <a:r>
              <a:rPr lang="en-US" sz="1800" dirty="0"/>
              <a:t>Actual cost records are best evidence, but estimates may be acceptable.</a:t>
            </a:r>
          </a:p>
          <a:p>
            <a:pPr lvl="1"/>
            <a:r>
              <a:rPr lang="en-US" sz="1800" dirty="0"/>
              <a:t>Economic waste doctrine may preclude cost-based recovery.</a:t>
            </a:r>
          </a:p>
          <a:p>
            <a:r>
              <a:rPr lang="en-US" sz="2000" dirty="0"/>
              <a:t>Alternative: diminution in value:</a:t>
            </a:r>
          </a:p>
          <a:p>
            <a:pPr lvl="1"/>
            <a:r>
              <a:rPr lang="en-US" sz="1800" dirty="0"/>
              <a:t>FMV of promised project – FMV of project delivered.</a:t>
            </a:r>
          </a:p>
          <a:p>
            <a:pPr lvl="1"/>
            <a:r>
              <a:rPr lang="en-US" sz="1800" dirty="0"/>
              <a:t>Some defects or errors = no diminution in value; O may recover little or nothing.</a:t>
            </a:r>
          </a:p>
          <a:p>
            <a:r>
              <a:rPr lang="en-US" sz="2000" dirty="0"/>
              <a:t>Betterment defense:</a:t>
            </a:r>
          </a:p>
          <a:p>
            <a:pPr lvl="1"/>
            <a:r>
              <a:rPr lang="en-US" sz="1800" dirty="0"/>
              <a:t>E.g., if C breached by using non-code compliant materials as specified, O must pay the increased cost of the compliant materials, but C is liable for costs of removing the non-compliant materials and for installing compliant materials.</a:t>
            </a:r>
          </a:p>
          <a:p>
            <a:pPr lvl="1"/>
            <a:r>
              <a:rPr lang="en-US" sz="1800" dirty="0"/>
              <a:t>Similar defense available to design professional, e.g., for specifying improper materials.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305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Owner’s consequential damages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Examples: O claims delay caused loss of business, lost profits.</a:t>
            </a:r>
          </a:p>
          <a:p>
            <a:r>
              <a:rPr lang="en-US" sz="2000" dirty="0"/>
              <a:t>Arkansas’s tacit agreement rule creates a substantial proof hurdle.</a:t>
            </a:r>
          </a:p>
          <a:p>
            <a:r>
              <a:rPr lang="en-US" sz="2000" dirty="0"/>
              <a:t>Lost profits may qualify as direct damages, &amp; thus avoid tacit agreement rule.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153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Owner’s Liquidated Damages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LD clauses are common in construction contracts, and upheld if:</a:t>
            </a:r>
          </a:p>
          <a:p>
            <a:pPr lvl="1"/>
            <a:r>
              <a:rPr lang="en-US" sz="1800" dirty="0"/>
              <a:t>The parties contemplated damages would flow from breach (often, delay);</a:t>
            </a:r>
          </a:p>
          <a:p>
            <a:pPr lvl="1"/>
            <a:r>
              <a:rPr lang="en-US" sz="1800" dirty="0"/>
              <a:t>The amount would be indeterminate or difficult to prove with certainty;</a:t>
            </a:r>
          </a:p>
          <a:p>
            <a:pPr lvl="1"/>
            <a:r>
              <a:rPr lang="en-US" sz="1800" dirty="0"/>
              <a:t>The amount agreed is reasonable in light of the potential for damages; but</a:t>
            </a:r>
          </a:p>
          <a:p>
            <a:pPr lvl="1"/>
            <a:r>
              <a:rPr lang="en-US" sz="1800" dirty="0"/>
              <a:t>Penalty damages (fact question) will not be enforced.</a:t>
            </a:r>
          </a:p>
          <a:p>
            <a:r>
              <a:rPr lang="en-US" sz="2000" dirty="0"/>
              <a:t>LD clause sometimes provides exclusive remedy.</a:t>
            </a:r>
          </a:p>
          <a:p>
            <a:r>
              <a:rPr lang="en-US" sz="2000" dirty="0"/>
              <a:t>If LDs are not exclusive, O should offer evidence of actual damages in alternative.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819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Contractor’s damages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If O wrongfully terminates: contract price less cost to complete.</a:t>
            </a:r>
          </a:p>
          <a:p>
            <a:r>
              <a:rPr lang="en-US" sz="2000" dirty="0"/>
              <a:t>Alternative: treat contract as no longer applicable, seek quantum </a:t>
            </a:r>
            <a:r>
              <a:rPr lang="en-US" sz="2000" dirty="0" err="1"/>
              <a:t>meruit</a:t>
            </a:r>
            <a:r>
              <a:rPr lang="en-US" sz="2000" dirty="0"/>
              <a:t>.</a:t>
            </a:r>
          </a:p>
          <a:p>
            <a:r>
              <a:rPr lang="en-US" sz="2000" dirty="0"/>
              <a:t>C who has breached but substantially performed may recover contract price minus O’s damages from the breach.</a:t>
            </a:r>
          </a:p>
          <a:p>
            <a:r>
              <a:rPr lang="en-US" sz="2000" dirty="0"/>
              <a:t>Even absent substantial performance, breaching C may recover value of work performed.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830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Contractor’s actual damages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9417" y="320040"/>
            <a:ext cx="6810903" cy="6217920"/>
          </a:xfrm>
        </p:spPr>
        <p:txBody>
          <a:bodyPr>
            <a:noAutofit/>
          </a:bodyPr>
          <a:lstStyle/>
          <a:p>
            <a:r>
              <a:rPr lang="en-US" sz="2000" dirty="0"/>
              <a:t>Several damage elements may apply, and proof may be challenging:</a:t>
            </a:r>
          </a:p>
          <a:p>
            <a:pPr lvl="1"/>
            <a:r>
              <a:rPr lang="en-US" sz="1800" dirty="0"/>
              <a:t>Actual cost records may prove additional labor &amp; material expenses—but even these may involve complications—how much additional work results from O’s breach or a scope change, or what is a reasonable charge for use of equipment C owns?</a:t>
            </a:r>
          </a:p>
          <a:p>
            <a:pPr lvl="1"/>
            <a:r>
              <a:rPr lang="en-US" sz="1800" dirty="0"/>
              <a:t>Some costs are indirect in the sense they are not tied to a specific work activity, e.g.: supervisory staff; clean-up costs; construction utilities. Absent actual cost records, a daily rate may be determined.</a:t>
            </a:r>
          </a:p>
          <a:p>
            <a:pPr lvl="1"/>
            <a:r>
              <a:rPr lang="en-US" sz="1800" dirty="0"/>
              <a:t>Most difficult to prove, especially in a delay claim case: idle workforce; lost productivity; idle equipment costs; extended project site costs; material and equipment escalations; unabsorbed home office expenses.</a:t>
            </a:r>
          </a:p>
          <a:p>
            <a:pPr lvl="1"/>
            <a:r>
              <a:rPr lang="en-US" sz="1800" dirty="0"/>
              <a:t>Methods of proving damages include: measured mile; industry standards &amp; studies; total cost; modified total cost; “jury verdict.”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439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 Office Expenses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Home office expenses generally refer to operating expenses of an entire business or business unit that are not specifically associated with a particular contract or project of the business or business unit.</a:t>
            </a:r>
          </a:p>
          <a:p>
            <a:r>
              <a:rPr lang="en-US" sz="2000" dirty="0"/>
              <a:t>For a general contractor, home office expenses include such items as: home office rental; home office staff, utilities and equipment; public relations and advertising; and certain insurance premiums and taxes associated with the business as a whole.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382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Unabsorbed Home Office Expenses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Especially when a project is delayed or extended by scope changes, a portion of home office expenses may be “unabsorbed” in the sense that those expenses continue to support the delayed project but are not accounted for in the contract price.</a:t>
            </a:r>
          </a:p>
          <a:p>
            <a:r>
              <a:rPr lang="en-US" sz="2000" dirty="0"/>
              <a:t>Courts generally recognize that these unabsorbed home office expenses are recoverable damages attributable to the scope change or delay.</a:t>
            </a:r>
          </a:p>
          <a:p>
            <a:r>
              <a:rPr lang="en-US" sz="2000" dirty="0"/>
              <a:t>The challenge: how to calculate the unabsorbed home office expenses that should be allocated to a scope change or delay, especially a delay.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 office expense formula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For scope changes via change order, the contract or the change order may use a formula based on a percentage of cost or a fixed daily rate.</a:t>
            </a:r>
          </a:p>
          <a:p>
            <a:r>
              <a:rPr lang="en-US" sz="2000" dirty="0"/>
              <a:t>For compensable delays, C may need to prove the amount of unabsorbed home office expenses allocable to the delay.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582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Eichleay</a:t>
            </a:r>
            <a:r>
              <a:rPr lang="en-US" dirty="0"/>
              <a:t> formula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8127" y="640080"/>
            <a:ext cx="6975564" cy="5930537"/>
          </a:xfrm>
        </p:spPr>
        <p:txBody>
          <a:bodyPr>
            <a:normAutofit/>
          </a:bodyPr>
          <a:lstStyle/>
          <a:p>
            <a:r>
              <a:rPr lang="en-US" sz="2000" dirty="0"/>
              <a:t>The </a:t>
            </a:r>
            <a:r>
              <a:rPr lang="en-US" sz="2000" dirty="0" err="1"/>
              <a:t>Eichleay</a:t>
            </a:r>
            <a:r>
              <a:rPr lang="en-US" sz="2000" dirty="0"/>
              <a:t> formula, developed in federal contract cases, is widely accepted as a valid allocation method for calculating unabsorbed home office expenses:</a:t>
            </a:r>
          </a:p>
          <a:p>
            <a:pPr lvl="1"/>
            <a:r>
              <a:rPr lang="en-US" sz="1800" dirty="0"/>
              <a:t>determine an appropriate accounting period that includes performance of the delayed project;</a:t>
            </a:r>
          </a:p>
          <a:p>
            <a:pPr lvl="1"/>
            <a:r>
              <a:rPr lang="en-US" sz="1800" dirty="0"/>
              <a:t>prove the total home office expenses for that period;</a:t>
            </a:r>
          </a:p>
          <a:p>
            <a:pPr lvl="1"/>
            <a:r>
              <a:rPr lang="en-US" sz="1800" dirty="0"/>
              <a:t>calculate the percentage the delayed project represents by project billings in relation to all billings during that period;</a:t>
            </a:r>
          </a:p>
          <a:p>
            <a:pPr lvl="1"/>
            <a:r>
              <a:rPr lang="en-US" sz="1800" dirty="0"/>
              <a:t>delayed project daily home office expense = all home office expenses for the period X the percentage allocated to the delayed project divided by number of scheduled days for the project (without the delay);</a:t>
            </a:r>
          </a:p>
          <a:p>
            <a:pPr lvl="1"/>
            <a:r>
              <a:rPr lang="en-US" sz="1800" dirty="0"/>
              <a:t>damage = daily amount X number of days of compensable delay.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340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is the </a:t>
            </a:r>
            <a:r>
              <a:rPr lang="en-US" dirty="0" err="1"/>
              <a:t>Eichleay</a:t>
            </a:r>
            <a:r>
              <a:rPr lang="en-US" dirty="0"/>
              <a:t> formula used?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Generally, federal courts approve use of the </a:t>
            </a:r>
            <a:r>
              <a:rPr lang="en-US" sz="2000" dirty="0" err="1"/>
              <a:t>Eichleay</a:t>
            </a:r>
            <a:r>
              <a:rPr lang="en-US" sz="2000" dirty="0"/>
              <a:t> formula when O causes a suspension of the work such that C is not earning any contract price during the suspension.</a:t>
            </a:r>
          </a:p>
          <a:p>
            <a:r>
              <a:rPr lang="en-US" sz="2000" dirty="0"/>
              <a:t>Unabsorbed home office expenses may not be recoverable if C could have obtained alternative work during the suspension to cover the home office expenses not being recovered via the contract price for the suspended project.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340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Substantial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/>
              <a:t>Substantial performance is a doctrine that allows a party to enforce contract rights despite that party’s own default under the contract.</a:t>
            </a:r>
          </a:p>
          <a:p>
            <a:pPr lvl="1"/>
            <a:r>
              <a:rPr lang="en-US" sz="2000" dirty="0"/>
              <a:t>A party who has substantially performed may be in breach, but the fact of substantial performance means the party has not materially breached.</a:t>
            </a:r>
          </a:p>
          <a:p>
            <a:pPr lvl="1"/>
            <a:r>
              <a:rPr lang="en-US" sz="2000" dirty="0"/>
              <a:t>In construction contract claims, a contractor often alleges substantial performance as a basis to claim payment under the contract for work performed, subject to adjustment for O’s damages due to the breach.</a:t>
            </a:r>
          </a:p>
          <a:p>
            <a:pPr lvl="1"/>
            <a:r>
              <a:rPr lang="en-US" sz="2000" dirty="0"/>
              <a:t>A material default, by contrast, gives O the right to terminate the contract.</a:t>
            </a:r>
          </a:p>
          <a:p>
            <a:pPr marL="3240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299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Eichley</a:t>
            </a:r>
            <a:r>
              <a:rPr lang="en-US" dirty="0"/>
              <a:t> formula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2407" y="804689"/>
            <a:ext cx="6281873" cy="5248622"/>
          </a:xfrm>
        </p:spPr>
        <p:txBody>
          <a:bodyPr>
            <a:normAutofit lnSpcReduction="10000"/>
          </a:bodyPr>
          <a:lstStyle/>
          <a:p>
            <a:r>
              <a:rPr lang="en-US" sz="2200" dirty="0"/>
              <a:t>Assume 10-day suspension of work on a project for which the original contract provides for a $200,000 contract price and a 50-day completion schedule.  Assume that the contractor’s home office overhead expenses for the fiscal year equal $100,000 and that the total value of the contractor’s contracts over that year equals $1,000,000.</a:t>
            </a:r>
          </a:p>
          <a:p>
            <a:r>
              <a:rPr lang="en-US" sz="2200" dirty="0"/>
              <a:t>$200,000/$1,000,000 = .2; ($100,000 X .2) / 50 = $400 daily home office expense allocated to the project; $400 X 10 day suspension = $4,000 unabsorbed home office expense damage.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195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Contractor’s consequential damages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Examples: lost profits; lost project financing; lost bonding capacity.</a:t>
            </a:r>
          </a:p>
          <a:p>
            <a:r>
              <a:rPr lang="en-US" sz="2000" dirty="0"/>
              <a:t>Proof problems are the same as for O’s consequential damages, including Arkansas’s tacit agreement rule.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838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Contractual limits on recoverable damages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Construction and design contracts often establish limits, such as: dollar caps; percentage of contract price cap; limiting damages to insurance coverage or the defaulting party’s fee; or exculpation from a category of damages.</a:t>
            </a:r>
          </a:p>
          <a:p>
            <a:r>
              <a:rPr lang="en-US" sz="2000" dirty="0"/>
              <a:t>Courts generally enforce these contractual limits, subject to a </a:t>
            </a:r>
            <a:r>
              <a:rPr lang="en-US" sz="2000" dirty="0" err="1"/>
              <a:t>conscionability</a:t>
            </a:r>
            <a:r>
              <a:rPr lang="en-US" sz="2000" dirty="0"/>
              <a:t> and knowing waiver tests.</a:t>
            </a:r>
          </a:p>
          <a:p>
            <a:r>
              <a:rPr lang="en-US" sz="2000" dirty="0"/>
              <a:t>Many industry contracts waive the parties’ rights to recover most or all consequential damages.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624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Damages—miscellaneous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5"/>
            <a:ext cx="6498787" cy="5824037"/>
          </a:xfrm>
        </p:spPr>
        <p:txBody>
          <a:bodyPr>
            <a:normAutofit fontScale="92500"/>
          </a:bodyPr>
          <a:lstStyle/>
          <a:p>
            <a:r>
              <a:rPr lang="en-US" sz="2200" dirty="0"/>
              <a:t>Pre-judgement interest, post-judgment interest, attorneys’ fees, and court costs may all be recoverable as in other breach of contract actions.</a:t>
            </a:r>
          </a:p>
          <a:p>
            <a:r>
              <a:rPr lang="en-US" sz="2200" dirty="0"/>
              <a:t>The mitigation of damages principle also limits damage recovery.</a:t>
            </a:r>
          </a:p>
          <a:p>
            <a:pPr lvl="1"/>
            <a:r>
              <a:rPr lang="en-US" sz="1900" dirty="0"/>
              <a:t>O cannot simply allow damages (including LDs) to add up when it could complete the project using a replacement contractor.</a:t>
            </a:r>
          </a:p>
          <a:p>
            <a:pPr lvl="1"/>
            <a:r>
              <a:rPr lang="en-US" sz="1900" dirty="0"/>
              <a:t>C cannot simply keep working on the project after O’s material breach—e.g., if O stops paying, C may need to stop further work.</a:t>
            </a:r>
          </a:p>
          <a:p>
            <a:r>
              <a:rPr lang="en-US" sz="2200" dirty="0"/>
              <a:t>Indemnity provisions and disclaimers (e.g., disclaimers of implied warranties) are often subject to general public policy limitations or statutory restrictions.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242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Breach of warranty claims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Construction contracts commonly include express warranties, especially of the quality of work.</a:t>
            </a:r>
          </a:p>
          <a:p>
            <a:r>
              <a:rPr lang="en-US" sz="2000" dirty="0"/>
              <a:t>Courts also recognize implied warranties in construction contracts:</a:t>
            </a:r>
          </a:p>
          <a:p>
            <a:pPr lvl="1"/>
            <a:r>
              <a:rPr lang="en-US" sz="1800" dirty="0"/>
              <a:t>Sound workmanship implied in commercial &amp; residential construction;</a:t>
            </a:r>
          </a:p>
          <a:p>
            <a:pPr lvl="1"/>
            <a:r>
              <a:rPr lang="en-US" sz="1800" dirty="0"/>
              <a:t>Habitability, sound workmanship, &amp; proper construction in new residential construction by vendor-builder; </a:t>
            </a:r>
          </a:p>
          <a:p>
            <a:pPr lvl="1"/>
            <a:r>
              <a:rPr lang="en-US" sz="1800" dirty="0"/>
              <a:t>UCC implied warranties apply to equipment and goods, but not services;</a:t>
            </a:r>
          </a:p>
          <a:p>
            <a:pPr lvl="1"/>
            <a:r>
              <a:rPr lang="en-US" sz="1800" dirty="0" err="1"/>
              <a:t>Spearin</a:t>
            </a:r>
            <a:r>
              <a:rPr lang="en-US" sz="1800" dirty="0"/>
              <a:t> doctrine: O impliedly warrants suitability of O-supplied plans and specs.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645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Equitable theories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Equitable remedies available as alternatives to breach of contract claims, particularly when a contract is void or terminated, include:</a:t>
            </a:r>
          </a:p>
          <a:p>
            <a:pPr lvl="1"/>
            <a:r>
              <a:rPr lang="en-US" sz="1800" dirty="0"/>
              <a:t>Rescission and restitution;</a:t>
            </a:r>
          </a:p>
          <a:p>
            <a:pPr lvl="1"/>
            <a:r>
              <a:rPr lang="en-US" sz="1800" dirty="0"/>
              <a:t>Unjust enrichment;</a:t>
            </a:r>
          </a:p>
          <a:p>
            <a:pPr lvl="1"/>
            <a:r>
              <a:rPr lang="en-US" sz="1800" dirty="0"/>
              <a:t>Quantum </a:t>
            </a:r>
            <a:r>
              <a:rPr lang="en-US" sz="1800" dirty="0" err="1"/>
              <a:t>meruit</a:t>
            </a:r>
            <a:r>
              <a:rPr lang="en-US" sz="1800" dirty="0"/>
              <a:t>.</a:t>
            </a:r>
          </a:p>
          <a:p>
            <a:r>
              <a:rPr lang="en-US" sz="2000" dirty="0"/>
              <a:t>Restitution may be especially important to O.</a:t>
            </a:r>
          </a:p>
          <a:p>
            <a:r>
              <a:rPr lang="en-US" sz="2000" dirty="0"/>
              <a:t>Unjust enrichment &amp; quantum </a:t>
            </a:r>
            <a:r>
              <a:rPr lang="en-US" sz="2000" dirty="0" err="1"/>
              <a:t>meruit</a:t>
            </a:r>
            <a:r>
              <a:rPr lang="en-US" sz="2000" dirty="0"/>
              <a:t> may especially benefit 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516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Statutes of Limitation in general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In most jurisdictions, a different period applies to tort and contract claims.</a:t>
            </a:r>
          </a:p>
          <a:p>
            <a:r>
              <a:rPr lang="en-US" sz="2000" dirty="0"/>
              <a:t>You must read the statutes in light of the cases interpreting them.</a:t>
            </a:r>
          </a:p>
          <a:p>
            <a:r>
              <a:rPr lang="en-US" sz="2000" dirty="0"/>
              <a:t>Watch for distinctions in the limitations period for different causes of action, such as breach of contract, negligence, and products liability.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401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Statute of repose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In many jurisdictions a statute of repose applies to claims concerning design and construction.</a:t>
            </a:r>
          </a:p>
          <a:p>
            <a:r>
              <a:rPr lang="en-US" sz="2000" dirty="0"/>
              <a:t>The statute of repose is a bar in addition to the statute of limitations.</a:t>
            </a:r>
          </a:p>
          <a:p>
            <a:r>
              <a:rPr lang="en-US" sz="2000" dirty="0"/>
              <a:t>A plaintiff is stuck with the shorter of the periods under the statute of limitations and the statute of repose.</a:t>
            </a:r>
          </a:p>
          <a:p>
            <a:r>
              <a:rPr lang="en-US" sz="2000" dirty="0"/>
              <a:t>A statute of repose cuts off the cause of action; it immunizes the defendant after the period has expired.</a:t>
            </a:r>
          </a:p>
          <a:p>
            <a:r>
              <a:rPr lang="en-US" sz="2000" dirty="0"/>
              <a:t>Questions of accrual of the cause of action are irrelevant—no action can exist.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657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1F45D-3F40-48FA-98F1-9E7D42B63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37023-2148-4F86-90CD-26CC4F1C0F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For cause by O.</a:t>
            </a:r>
          </a:p>
          <a:p>
            <a:r>
              <a:rPr lang="en-US" sz="2000" dirty="0"/>
              <a:t>For cause by C.</a:t>
            </a:r>
          </a:p>
          <a:p>
            <a:r>
              <a:rPr lang="en-US" sz="2000" dirty="0"/>
              <a:t>Wrongful termination.</a:t>
            </a:r>
          </a:p>
          <a:p>
            <a:r>
              <a:rPr lang="en-US" sz="2000" dirty="0"/>
              <a:t>For convenience by O.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AEC609-60ED-4C91-83F5-5D6EB41EF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427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Damages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Recovery of compensatory damages—general principles.</a:t>
            </a:r>
          </a:p>
          <a:p>
            <a:pPr lvl="1"/>
            <a:r>
              <a:rPr lang="en-US" sz="1800" dirty="0"/>
              <a:t>Must have been foreseeable at time of contracting.</a:t>
            </a:r>
          </a:p>
          <a:p>
            <a:pPr lvl="1"/>
            <a:r>
              <a:rPr lang="en-US" sz="1800" dirty="0"/>
              <a:t>General damages flow naturally from the breach.</a:t>
            </a:r>
          </a:p>
          <a:p>
            <a:pPr lvl="1"/>
            <a:r>
              <a:rPr lang="en-US" sz="1800" dirty="0"/>
              <a:t>Special (also called consequential or indirect) damages are tied to specific circumstances.</a:t>
            </a:r>
          </a:p>
          <a:p>
            <a:pPr lvl="1"/>
            <a:r>
              <a:rPr lang="en-US" sz="1800" dirty="0"/>
              <a:t>Arkansas’s tacit agreement rule applies to special damages.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25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damages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Party claiming damages must prove them with reasonable certainty.</a:t>
            </a:r>
          </a:p>
          <a:p>
            <a:r>
              <a:rPr lang="en-US" sz="2000" dirty="0"/>
              <a:t>Proving damages in construction cases is often challenging:</a:t>
            </a:r>
          </a:p>
          <a:p>
            <a:pPr lvl="1"/>
            <a:r>
              <a:rPr lang="en-US" sz="1800" dirty="0"/>
              <a:t>There may be multiple potential causes, especially with delays;</a:t>
            </a:r>
          </a:p>
          <a:p>
            <a:pPr lvl="1"/>
            <a:r>
              <a:rPr lang="en-US" sz="1800" dirty="0"/>
              <a:t>Exact mathematical proof is not required, but speculative damages not allowed.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409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10B6F4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CB9708-C445-4049-9D7F-4C8684E69A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1E7CA09-9778-4414-AE97-8064B12DA3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D289AE2-D2AE-49D1-AFAC-3A79F6794255}">
  <ds:schemaRefs>
    <ds:schemaRef ds:uri="71af3243-3dd4-4a8d-8c0d-dd76da1f02a5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27BD4C1-B6B1-4715-ABF9-E660A51A4EA0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79c742c4-e61c-4fa5-be89-a3cb566a80d1}" enabled="0" method="" siteId="{79c742c4-e61c-4fa5-be89-a3cb566a80d1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0</TotalTime>
  <Words>1784</Words>
  <Application>Microsoft Macintosh PowerPoint</Application>
  <PresentationFormat>Widescreen</PresentationFormat>
  <Paragraphs>141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Calibri</vt:lpstr>
      <vt:lpstr>Calibri Light</vt:lpstr>
      <vt:lpstr>Rockwell</vt:lpstr>
      <vt:lpstr>Wingdings</vt:lpstr>
      <vt:lpstr>Atlas</vt:lpstr>
      <vt:lpstr>Default, Statutes of limitation, Statutes of Repose, Termination, and Damages</vt:lpstr>
      <vt:lpstr>Substantial performance</vt:lpstr>
      <vt:lpstr>Breach of warranty claims</vt:lpstr>
      <vt:lpstr>Equitable theories</vt:lpstr>
      <vt:lpstr>Statutes of Limitation in general</vt:lpstr>
      <vt:lpstr>Statute of repose</vt:lpstr>
      <vt:lpstr>Termination</vt:lpstr>
      <vt:lpstr>Damages</vt:lpstr>
      <vt:lpstr>Proving damages</vt:lpstr>
      <vt:lpstr>Owner’s direct damages</vt:lpstr>
      <vt:lpstr>Owner’s consequential damages</vt:lpstr>
      <vt:lpstr>Owner’s Liquidated Damages</vt:lpstr>
      <vt:lpstr>Contractor’s damages</vt:lpstr>
      <vt:lpstr>Contractor’s actual damages</vt:lpstr>
      <vt:lpstr>Home Office Expenses</vt:lpstr>
      <vt:lpstr>Unabsorbed Home Office Expenses</vt:lpstr>
      <vt:lpstr>Home office expense formula</vt:lpstr>
      <vt:lpstr>Eichleay formula</vt:lpstr>
      <vt:lpstr>When is the Eichleay formula used?</vt:lpstr>
      <vt:lpstr>Eichley formula example</vt:lpstr>
      <vt:lpstr>Contractor’s consequential damages</vt:lpstr>
      <vt:lpstr>Contractual limits on recoverable damages</vt:lpstr>
      <vt:lpstr>Damages—miscellaneous considerations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2020-03-01T22:32:39Z</dcterms:created>
  <dcterms:modified xsi:type="dcterms:W3CDTF">2024-07-10T15:39:29Z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